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53"/>
  </p:notesMasterIdLst>
  <p:sldIdLst>
    <p:sldId id="256" r:id="rId2"/>
    <p:sldId id="304" r:id="rId3"/>
    <p:sldId id="258" r:id="rId4"/>
    <p:sldId id="303" r:id="rId5"/>
    <p:sldId id="340" r:id="rId6"/>
    <p:sldId id="267" r:id="rId7"/>
    <p:sldId id="268" r:id="rId8"/>
    <p:sldId id="269" r:id="rId9"/>
    <p:sldId id="271" r:id="rId10"/>
    <p:sldId id="272" r:id="rId11"/>
    <p:sldId id="274" r:id="rId12"/>
    <p:sldId id="275" r:id="rId13"/>
    <p:sldId id="341" r:id="rId14"/>
    <p:sldId id="276" r:id="rId15"/>
    <p:sldId id="305" r:id="rId16"/>
    <p:sldId id="306" r:id="rId17"/>
    <p:sldId id="308" r:id="rId18"/>
    <p:sldId id="309" r:id="rId19"/>
    <p:sldId id="342" r:id="rId20"/>
    <p:sldId id="310" r:id="rId21"/>
    <p:sldId id="311" r:id="rId22"/>
    <p:sldId id="335" r:id="rId23"/>
    <p:sldId id="277" r:id="rId24"/>
    <p:sldId id="278" r:id="rId25"/>
    <p:sldId id="279" r:id="rId26"/>
    <p:sldId id="280" r:id="rId27"/>
    <p:sldId id="313" r:id="rId28"/>
    <p:sldId id="312" r:id="rId29"/>
    <p:sldId id="314" r:id="rId30"/>
    <p:sldId id="315" r:id="rId31"/>
    <p:sldId id="316" r:id="rId32"/>
    <p:sldId id="336" r:id="rId33"/>
    <p:sldId id="317" r:id="rId34"/>
    <p:sldId id="318" r:id="rId35"/>
    <p:sldId id="337" r:id="rId36"/>
    <p:sldId id="319" r:id="rId37"/>
    <p:sldId id="338" r:id="rId38"/>
    <p:sldId id="321" r:id="rId39"/>
    <p:sldId id="322" r:id="rId40"/>
    <p:sldId id="339" r:id="rId41"/>
    <p:sldId id="323" r:id="rId42"/>
    <p:sldId id="324" r:id="rId43"/>
    <p:sldId id="325" r:id="rId44"/>
    <p:sldId id="326" r:id="rId45"/>
    <p:sldId id="343" r:id="rId46"/>
    <p:sldId id="294" r:id="rId47"/>
    <p:sldId id="330" r:id="rId48"/>
    <p:sldId id="344" r:id="rId49"/>
    <p:sldId id="328" r:id="rId50"/>
    <p:sldId id="329" r:id="rId51"/>
    <p:sldId id="345" r:id="rId5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BDF54-7835-4241-9DD7-15D8DF471AE0}" type="doc">
      <dgm:prSet loTypeId="urn:microsoft.com/office/officeart/2005/8/layout/hList1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zh-TW" altLang="en-US"/>
        </a:p>
      </dgm:t>
    </dgm:pt>
    <dgm:pt modelId="{2A3DEDBC-8609-41E0-9528-A58E5C5C6D9A}">
      <dgm:prSet/>
      <dgm:spPr/>
      <dgm:t>
        <a:bodyPr/>
        <a:lstStyle/>
        <a:p>
          <a:pPr rtl="0"/>
          <a:r>
            <a:rPr lang="zh-TW" b="1" smtClean="0"/>
            <a:t>單向傳輸</a:t>
          </a:r>
          <a:endParaRPr lang="zh-TW"/>
        </a:p>
      </dgm:t>
    </dgm:pt>
    <dgm:pt modelId="{5498AD34-1C71-4723-99AE-BD0E007A43E8}" type="parTrans" cxnId="{F917FE91-3126-4BE9-9530-9FDBBE967066}">
      <dgm:prSet/>
      <dgm:spPr/>
      <dgm:t>
        <a:bodyPr/>
        <a:lstStyle/>
        <a:p>
          <a:endParaRPr lang="zh-TW" altLang="en-US"/>
        </a:p>
      </dgm:t>
    </dgm:pt>
    <dgm:pt modelId="{24311B5B-39D3-4167-A3DB-A09AF5B5F37C}" type="sibTrans" cxnId="{F917FE91-3126-4BE9-9530-9FDBBE967066}">
      <dgm:prSet/>
      <dgm:spPr/>
      <dgm:t>
        <a:bodyPr/>
        <a:lstStyle/>
        <a:p>
          <a:endParaRPr lang="zh-TW" altLang="en-US"/>
        </a:p>
      </dgm:t>
    </dgm:pt>
    <dgm:pt modelId="{2CEDDB4F-0DD1-496E-9661-17C9CC49779C}">
      <dgm:prSet/>
      <dgm:spPr/>
      <dgm:t>
        <a:bodyPr/>
        <a:lstStyle/>
        <a:p>
          <a:pPr rtl="0"/>
          <a:r>
            <a:rPr lang="zh-TW" b="1" smtClean="0"/>
            <a:t>是指上傳資料時，須透過電話撥接方式，連上網際網路，而資料下載則是經由有線電視纜線傳送。所以單向傳輸除了網路通訊費外，還要另外給付電話公司上網連線時的電話費。</a:t>
          </a:r>
          <a:endParaRPr lang="zh-TW"/>
        </a:p>
      </dgm:t>
    </dgm:pt>
    <dgm:pt modelId="{84DB99E3-B6A3-43ED-9346-B0B1BAFADB79}" type="parTrans" cxnId="{93A67D1B-F521-4565-B13A-9F2BB69833E4}">
      <dgm:prSet/>
      <dgm:spPr/>
      <dgm:t>
        <a:bodyPr/>
        <a:lstStyle/>
        <a:p>
          <a:endParaRPr lang="zh-TW" altLang="en-US"/>
        </a:p>
      </dgm:t>
    </dgm:pt>
    <dgm:pt modelId="{A9274480-0C07-4C73-A03C-42BECAE372DB}" type="sibTrans" cxnId="{93A67D1B-F521-4565-B13A-9F2BB69833E4}">
      <dgm:prSet/>
      <dgm:spPr/>
      <dgm:t>
        <a:bodyPr/>
        <a:lstStyle/>
        <a:p>
          <a:endParaRPr lang="zh-TW" altLang="en-US"/>
        </a:p>
      </dgm:t>
    </dgm:pt>
    <dgm:pt modelId="{5B6ACF75-F105-4538-ADED-18A22E13FA18}">
      <dgm:prSet/>
      <dgm:spPr/>
      <dgm:t>
        <a:bodyPr/>
        <a:lstStyle/>
        <a:p>
          <a:pPr rtl="0"/>
          <a:r>
            <a:rPr lang="zh-TW" b="1" smtClean="0"/>
            <a:t>雙向傳輸</a:t>
          </a:r>
          <a:endParaRPr lang="zh-TW"/>
        </a:p>
      </dgm:t>
    </dgm:pt>
    <dgm:pt modelId="{04C09403-1B16-4AE0-8037-D0EB43DA5065}" type="parTrans" cxnId="{5B3A47B4-7879-465C-804C-B6B91D0F9D56}">
      <dgm:prSet/>
      <dgm:spPr/>
      <dgm:t>
        <a:bodyPr/>
        <a:lstStyle/>
        <a:p>
          <a:endParaRPr lang="zh-TW" altLang="en-US"/>
        </a:p>
      </dgm:t>
    </dgm:pt>
    <dgm:pt modelId="{B1FB66E0-2101-4E4E-A400-EA4948202DC2}" type="sibTrans" cxnId="{5B3A47B4-7879-465C-804C-B6B91D0F9D56}">
      <dgm:prSet/>
      <dgm:spPr/>
      <dgm:t>
        <a:bodyPr/>
        <a:lstStyle/>
        <a:p>
          <a:endParaRPr lang="zh-TW" altLang="en-US"/>
        </a:p>
      </dgm:t>
    </dgm:pt>
    <dgm:pt modelId="{9D62401E-72B9-4394-BEF3-DD64AF8BE93C}">
      <dgm:prSet/>
      <dgm:spPr/>
      <dgm:t>
        <a:bodyPr/>
        <a:lstStyle/>
        <a:p>
          <a:pPr rtl="0"/>
          <a:r>
            <a:rPr lang="zh-TW" b="1" smtClean="0"/>
            <a:t>是指在上網時資料的上傳與下載，都是透過纜線及</a:t>
          </a:r>
          <a:r>
            <a:rPr lang="en-US" b="1" smtClean="0"/>
            <a:t>Cable Modem</a:t>
          </a:r>
          <a:r>
            <a:rPr lang="zh-TW" b="1" smtClean="0"/>
            <a:t>傳輸。所以雙向傳輸只需要每月付固定的連線費用，便可全天候上網。</a:t>
          </a:r>
          <a:endParaRPr lang="zh-TW"/>
        </a:p>
      </dgm:t>
    </dgm:pt>
    <dgm:pt modelId="{7B0611EC-949C-45E9-B1DC-7E2A23540B75}" type="parTrans" cxnId="{EAA5F01A-72E0-4DAB-9A19-E75FFD5DB0A0}">
      <dgm:prSet/>
      <dgm:spPr/>
      <dgm:t>
        <a:bodyPr/>
        <a:lstStyle/>
        <a:p>
          <a:endParaRPr lang="zh-TW" altLang="en-US"/>
        </a:p>
      </dgm:t>
    </dgm:pt>
    <dgm:pt modelId="{1CC8711F-2FBE-475E-8CD8-E0CFFC8A2D2A}" type="sibTrans" cxnId="{EAA5F01A-72E0-4DAB-9A19-E75FFD5DB0A0}">
      <dgm:prSet/>
      <dgm:spPr/>
      <dgm:t>
        <a:bodyPr/>
        <a:lstStyle/>
        <a:p>
          <a:endParaRPr lang="zh-TW" altLang="en-US"/>
        </a:p>
      </dgm:t>
    </dgm:pt>
    <dgm:pt modelId="{D7A34301-D280-4628-B526-6CF7A69379C1}" type="pres">
      <dgm:prSet presAssocID="{985BDF54-7835-4241-9DD7-15D8DF471AE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938FEA2-F9C1-4F89-88A8-7E12E2EB1242}" type="pres">
      <dgm:prSet presAssocID="{2A3DEDBC-8609-41E0-9528-A58E5C5C6D9A}" presName="composite" presStyleCnt="0"/>
      <dgm:spPr/>
      <dgm:t>
        <a:bodyPr/>
        <a:lstStyle/>
        <a:p>
          <a:endParaRPr lang="zh-TW" altLang="en-US"/>
        </a:p>
      </dgm:t>
    </dgm:pt>
    <dgm:pt modelId="{8B71A515-797B-4942-8F91-321FEC525E16}" type="pres">
      <dgm:prSet presAssocID="{2A3DEDBC-8609-41E0-9528-A58E5C5C6D9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642C51-E973-42DE-BB39-E0ACB29174E5}" type="pres">
      <dgm:prSet presAssocID="{2A3DEDBC-8609-41E0-9528-A58E5C5C6D9A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1836C5-81AF-4DF3-8624-320486389F17}" type="pres">
      <dgm:prSet presAssocID="{24311B5B-39D3-4167-A3DB-A09AF5B5F37C}" presName="space" presStyleCnt="0"/>
      <dgm:spPr/>
      <dgm:t>
        <a:bodyPr/>
        <a:lstStyle/>
        <a:p>
          <a:endParaRPr lang="zh-TW" altLang="en-US"/>
        </a:p>
      </dgm:t>
    </dgm:pt>
    <dgm:pt modelId="{C0C81021-387F-4670-8B3E-C433F51B0C94}" type="pres">
      <dgm:prSet presAssocID="{5B6ACF75-F105-4538-ADED-18A22E13FA18}" presName="composite" presStyleCnt="0"/>
      <dgm:spPr/>
      <dgm:t>
        <a:bodyPr/>
        <a:lstStyle/>
        <a:p>
          <a:endParaRPr lang="zh-TW" altLang="en-US"/>
        </a:p>
      </dgm:t>
    </dgm:pt>
    <dgm:pt modelId="{BB546729-A92F-4C50-9E69-AA74ED6B424D}" type="pres">
      <dgm:prSet presAssocID="{5B6ACF75-F105-4538-ADED-18A22E13FA1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F328F2D-87CE-4438-BE94-BBC0DE34F5DA}" type="pres">
      <dgm:prSet presAssocID="{5B6ACF75-F105-4538-ADED-18A22E13FA18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4DE90B-15E9-4DF6-A918-3F4B01026210}" type="presOf" srcId="{2A3DEDBC-8609-41E0-9528-A58E5C5C6D9A}" destId="{8B71A515-797B-4942-8F91-321FEC525E16}" srcOrd="0" destOrd="0" presId="urn:microsoft.com/office/officeart/2005/8/layout/hList1"/>
    <dgm:cxn modelId="{EAA5F01A-72E0-4DAB-9A19-E75FFD5DB0A0}" srcId="{5B6ACF75-F105-4538-ADED-18A22E13FA18}" destId="{9D62401E-72B9-4394-BEF3-DD64AF8BE93C}" srcOrd="0" destOrd="0" parTransId="{7B0611EC-949C-45E9-B1DC-7E2A23540B75}" sibTransId="{1CC8711F-2FBE-475E-8CD8-E0CFFC8A2D2A}"/>
    <dgm:cxn modelId="{150A48C8-EC4B-4BE8-97DD-F04F6A34DE00}" type="presOf" srcId="{5B6ACF75-F105-4538-ADED-18A22E13FA18}" destId="{BB546729-A92F-4C50-9E69-AA74ED6B424D}" srcOrd="0" destOrd="0" presId="urn:microsoft.com/office/officeart/2005/8/layout/hList1"/>
    <dgm:cxn modelId="{B138F736-251A-47C7-8CBA-5B78FF389727}" type="presOf" srcId="{9D62401E-72B9-4394-BEF3-DD64AF8BE93C}" destId="{0F328F2D-87CE-4438-BE94-BBC0DE34F5DA}" srcOrd="0" destOrd="0" presId="urn:microsoft.com/office/officeart/2005/8/layout/hList1"/>
    <dgm:cxn modelId="{5B3A47B4-7879-465C-804C-B6B91D0F9D56}" srcId="{985BDF54-7835-4241-9DD7-15D8DF471AE0}" destId="{5B6ACF75-F105-4538-ADED-18A22E13FA18}" srcOrd="1" destOrd="0" parTransId="{04C09403-1B16-4AE0-8037-D0EB43DA5065}" sibTransId="{B1FB66E0-2101-4E4E-A400-EA4948202DC2}"/>
    <dgm:cxn modelId="{F917FE91-3126-4BE9-9530-9FDBBE967066}" srcId="{985BDF54-7835-4241-9DD7-15D8DF471AE0}" destId="{2A3DEDBC-8609-41E0-9528-A58E5C5C6D9A}" srcOrd="0" destOrd="0" parTransId="{5498AD34-1C71-4723-99AE-BD0E007A43E8}" sibTransId="{24311B5B-39D3-4167-A3DB-A09AF5B5F37C}"/>
    <dgm:cxn modelId="{642B497E-77F4-4BA1-9A45-41E577D21990}" type="presOf" srcId="{2CEDDB4F-0DD1-496E-9661-17C9CC49779C}" destId="{73642C51-E973-42DE-BB39-E0ACB29174E5}" srcOrd="0" destOrd="0" presId="urn:microsoft.com/office/officeart/2005/8/layout/hList1"/>
    <dgm:cxn modelId="{93A67D1B-F521-4565-B13A-9F2BB69833E4}" srcId="{2A3DEDBC-8609-41E0-9528-A58E5C5C6D9A}" destId="{2CEDDB4F-0DD1-496E-9661-17C9CC49779C}" srcOrd="0" destOrd="0" parTransId="{84DB99E3-B6A3-43ED-9346-B0B1BAFADB79}" sibTransId="{A9274480-0C07-4C73-A03C-42BECAE372DB}"/>
    <dgm:cxn modelId="{591299D6-7C70-4E45-8E6F-4FDC63D31BE9}" type="presOf" srcId="{985BDF54-7835-4241-9DD7-15D8DF471AE0}" destId="{D7A34301-D280-4628-B526-6CF7A69379C1}" srcOrd="0" destOrd="0" presId="urn:microsoft.com/office/officeart/2005/8/layout/hList1"/>
    <dgm:cxn modelId="{78ED0899-5D09-42EA-A38E-FBD2D5BE4F87}" type="presParOf" srcId="{D7A34301-D280-4628-B526-6CF7A69379C1}" destId="{6938FEA2-F9C1-4F89-88A8-7E12E2EB1242}" srcOrd="0" destOrd="0" presId="urn:microsoft.com/office/officeart/2005/8/layout/hList1"/>
    <dgm:cxn modelId="{5E414391-CEEE-4446-B81C-734E151F8C54}" type="presParOf" srcId="{6938FEA2-F9C1-4F89-88A8-7E12E2EB1242}" destId="{8B71A515-797B-4942-8F91-321FEC525E16}" srcOrd="0" destOrd="0" presId="urn:microsoft.com/office/officeart/2005/8/layout/hList1"/>
    <dgm:cxn modelId="{995AB1D0-CDA9-4AE0-BEA0-F823D61F25E8}" type="presParOf" srcId="{6938FEA2-F9C1-4F89-88A8-7E12E2EB1242}" destId="{73642C51-E973-42DE-BB39-E0ACB29174E5}" srcOrd="1" destOrd="0" presId="urn:microsoft.com/office/officeart/2005/8/layout/hList1"/>
    <dgm:cxn modelId="{109BEB17-5EDE-4256-A089-9FCBD6532792}" type="presParOf" srcId="{D7A34301-D280-4628-B526-6CF7A69379C1}" destId="{441836C5-81AF-4DF3-8624-320486389F17}" srcOrd="1" destOrd="0" presId="urn:microsoft.com/office/officeart/2005/8/layout/hList1"/>
    <dgm:cxn modelId="{99EB442C-8B6B-4185-B05E-3056A1DC4778}" type="presParOf" srcId="{D7A34301-D280-4628-B526-6CF7A69379C1}" destId="{C0C81021-387F-4670-8B3E-C433F51B0C94}" srcOrd="2" destOrd="0" presId="urn:microsoft.com/office/officeart/2005/8/layout/hList1"/>
    <dgm:cxn modelId="{71E21322-586F-455A-9DF3-11D810E18EEA}" type="presParOf" srcId="{C0C81021-387F-4670-8B3E-C433F51B0C94}" destId="{BB546729-A92F-4C50-9E69-AA74ED6B424D}" srcOrd="0" destOrd="0" presId="urn:microsoft.com/office/officeart/2005/8/layout/hList1"/>
    <dgm:cxn modelId="{AB8B5684-3815-4071-8EDB-C7586E0639A4}" type="presParOf" srcId="{C0C81021-387F-4670-8B3E-C433F51B0C94}" destId="{0F328F2D-87CE-4438-BE94-BBC0DE34F5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CAFC3F-4ECE-46F4-AAF0-55FF4918C53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TW" altLang="en-US"/>
        </a:p>
      </dgm:t>
    </dgm:pt>
    <dgm:pt modelId="{C5517FF5-F479-4736-9B62-3FEEAB3F9801}">
      <dgm:prSet/>
      <dgm:spPr/>
      <dgm:t>
        <a:bodyPr/>
        <a:lstStyle/>
        <a:p>
          <a:pPr rtl="0"/>
          <a:r>
            <a:rPr lang="zh-TW" b="1" smtClean="0"/>
            <a:t>基地台與無線網路卡之間最好不要有障礙物，像是水泥牆，若之間有障礙物時，可能會縮短有效的通訊範圍。</a:t>
          </a:r>
          <a:endParaRPr lang="zh-TW"/>
        </a:p>
      </dgm:t>
    </dgm:pt>
    <dgm:pt modelId="{0E2D69D2-2275-4028-AA6F-4DD425EC3966}" type="parTrans" cxnId="{D5AB7055-3183-4797-8440-9034E3D1A1A1}">
      <dgm:prSet/>
      <dgm:spPr/>
      <dgm:t>
        <a:bodyPr/>
        <a:lstStyle/>
        <a:p>
          <a:endParaRPr lang="zh-TW" altLang="en-US"/>
        </a:p>
      </dgm:t>
    </dgm:pt>
    <dgm:pt modelId="{A0362EEB-923A-4765-902F-D64301565591}" type="sibTrans" cxnId="{D5AB7055-3183-4797-8440-9034E3D1A1A1}">
      <dgm:prSet/>
      <dgm:spPr/>
      <dgm:t>
        <a:bodyPr/>
        <a:lstStyle/>
        <a:p>
          <a:endParaRPr lang="zh-TW" altLang="en-US"/>
        </a:p>
      </dgm:t>
    </dgm:pt>
    <dgm:pt modelId="{8D60E91E-2B80-4B6E-984D-169A0324CB00}">
      <dgm:prSet/>
      <dgm:spPr/>
      <dgm:t>
        <a:bodyPr/>
        <a:lstStyle/>
        <a:p>
          <a:pPr rtl="0"/>
          <a:r>
            <a:rPr lang="zh-TW" b="1" smtClean="0"/>
            <a:t>請避免將無線基地台放在金屬物體的附近，像是鋁門，因為無線訊號容易被金屬物體干擾。</a:t>
          </a:r>
          <a:endParaRPr lang="zh-TW"/>
        </a:p>
      </dgm:t>
    </dgm:pt>
    <dgm:pt modelId="{7FC6452A-3C9C-4BF7-A122-87993FE1CB41}" type="parTrans" cxnId="{2227736F-73AB-4F83-B91F-60BD346E3724}">
      <dgm:prSet/>
      <dgm:spPr/>
      <dgm:t>
        <a:bodyPr/>
        <a:lstStyle/>
        <a:p>
          <a:endParaRPr lang="zh-TW" altLang="en-US"/>
        </a:p>
      </dgm:t>
    </dgm:pt>
    <dgm:pt modelId="{E4277D62-9395-408D-9F9D-15110661DB40}" type="sibTrans" cxnId="{2227736F-73AB-4F83-B91F-60BD346E3724}">
      <dgm:prSet/>
      <dgm:spPr/>
      <dgm:t>
        <a:bodyPr/>
        <a:lstStyle/>
        <a:p>
          <a:endParaRPr lang="zh-TW" altLang="en-US"/>
        </a:p>
      </dgm:t>
    </dgm:pt>
    <dgm:pt modelId="{76041CDC-D604-47FA-821C-CC8DE6AD59FD}">
      <dgm:prSet/>
      <dgm:spPr/>
      <dgm:t>
        <a:bodyPr/>
        <a:lstStyle/>
        <a:p>
          <a:pPr rtl="0"/>
          <a:r>
            <a:rPr lang="zh-TW" b="1" smtClean="0"/>
            <a:t>無線基地台最好要遠離微波爐</a:t>
          </a:r>
          <a:r>
            <a:rPr lang="en-US" b="1" smtClean="0"/>
            <a:t>1~2</a:t>
          </a:r>
          <a:r>
            <a:rPr lang="zh-TW" b="1" smtClean="0"/>
            <a:t>公尺，因為無線訊號彼此之間容易相互影響。</a:t>
          </a:r>
          <a:endParaRPr lang="zh-TW"/>
        </a:p>
      </dgm:t>
    </dgm:pt>
    <dgm:pt modelId="{1E73CC92-BEC5-4031-8359-CC9F8DCE1040}" type="parTrans" cxnId="{11EEE850-2D4D-46AB-8A64-267B39CEBB02}">
      <dgm:prSet/>
      <dgm:spPr/>
      <dgm:t>
        <a:bodyPr/>
        <a:lstStyle/>
        <a:p>
          <a:endParaRPr lang="zh-TW" altLang="en-US"/>
        </a:p>
      </dgm:t>
    </dgm:pt>
    <dgm:pt modelId="{9C0FEA1E-89B8-42EE-B3BC-0F4B11B811CC}" type="sibTrans" cxnId="{11EEE850-2D4D-46AB-8A64-267B39CEBB02}">
      <dgm:prSet/>
      <dgm:spPr/>
      <dgm:t>
        <a:bodyPr/>
        <a:lstStyle/>
        <a:p>
          <a:endParaRPr lang="zh-TW" altLang="en-US"/>
        </a:p>
      </dgm:t>
    </dgm:pt>
    <dgm:pt modelId="{71397B09-AD69-47C2-8D73-17155381996A}">
      <dgm:prSet/>
      <dgm:spPr/>
      <dgm:t>
        <a:bodyPr/>
        <a:lstStyle/>
        <a:p>
          <a:pPr rtl="0"/>
          <a:r>
            <a:rPr lang="zh-TW" b="1" smtClean="0"/>
            <a:t>無線基地台最好是放在室內較高、較空曠的地方。</a:t>
          </a:r>
          <a:endParaRPr lang="zh-TW"/>
        </a:p>
      </dgm:t>
    </dgm:pt>
    <dgm:pt modelId="{917018FC-7F96-4F37-BD12-97C00502FA30}" type="parTrans" cxnId="{30EE8A5A-DBFB-43D5-97A8-CBE412AE9235}">
      <dgm:prSet/>
      <dgm:spPr/>
      <dgm:t>
        <a:bodyPr/>
        <a:lstStyle/>
        <a:p>
          <a:endParaRPr lang="zh-TW" altLang="en-US"/>
        </a:p>
      </dgm:t>
    </dgm:pt>
    <dgm:pt modelId="{3B1514E6-5DDE-4EF7-B641-9A6DED3F3393}" type="sibTrans" cxnId="{30EE8A5A-DBFB-43D5-97A8-CBE412AE9235}">
      <dgm:prSet/>
      <dgm:spPr/>
      <dgm:t>
        <a:bodyPr/>
        <a:lstStyle/>
        <a:p>
          <a:endParaRPr lang="zh-TW" altLang="en-US"/>
        </a:p>
      </dgm:t>
    </dgm:pt>
    <dgm:pt modelId="{6ABC6B3A-9B13-4CDF-A3C8-F27F8EADF525}" type="pres">
      <dgm:prSet presAssocID="{9CCAFC3F-4ECE-46F4-AAF0-55FF4918C53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3A4E5D3-09AF-4C3D-9FD0-839B3F10B4A2}" type="pres">
      <dgm:prSet presAssocID="{C5517FF5-F479-4736-9B62-3FEEAB3F980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8F6EA7-80BE-4F71-AF7B-FFFC421F8E53}" type="pres">
      <dgm:prSet presAssocID="{A0362EEB-923A-4765-902F-D64301565591}" presName="sibTrans" presStyleCnt="0"/>
      <dgm:spPr/>
      <dgm:t>
        <a:bodyPr/>
        <a:lstStyle/>
        <a:p>
          <a:endParaRPr lang="zh-TW" altLang="en-US"/>
        </a:p>
      </dgm:t>
    </dgm:pt>
    <dgm:pt modelId="{EC29A196-9DA4-4BF4-BAFB-958BF323D437}" type="pres">
      <dgm:prSet presAssocID="{8D60E91E-2B80-4B6E-984D-169A0324CB0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68962B-BDAC-4852-9F5F-77A3A3B18660}" type="pres">
      <dgm:prSet presAssocID="{E4277D62-9395-408D-9F9D-15110661DB40}" presName="sibTrans" presStyleCnt="0"/>
      <dgm:spPr/>
      <dgm:t>
        <a:bodyPr/>
        <a:lstStyle/>
        <a:p>
          <a:endParaRPr lang="zh-TW" altLang="en-US"/>
        </a:p>
      </dgm:t>
    </dgm:pt>
    <dgm:pt modelId="{7F373F92-5290-4F59-9689-473211EEB7C2}" type="pres">
      <dgm:prSet presAssocID="{76041CDC-D604-47FA-821C-CC8DE6AD59F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FD38DC-EBD4-4D25-BC6A-FA88ACD5C654}" type="pres">
      <dgm:prSet presAssocID="{9C0FEA1E-89B8-42EE-B3BC-0F4B11B811CC}" presName="sibTrans" presStyleCnt="0"/>
      <dgm:spPr/>
      <dgm:t>
        <a:bodyPr/>
        <a:lstStyle/>
        <a:p>
          <a:endParaRPr lang="zh-TW" altLang="en-US"/>
        </a:p>
      </dgm:t>
    </dgm:pt>
    <dgm:pt modelId="{8C244E19-2573-422D-A9EA-6ED8B6DD410A}" type="pres">
      <dgm:prSet presAssocID="{71397B09-AD69-47C2-8D73-17155381996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227736F-73AB-4F83-B91F-60BD346E3724}" srcId="{9CCAFC3F-4ECE-46F4-AAF0-55FF4918C531}" destId="{8D60E91E-2B80-4B6E-984D-169A0324CB00}" srcOrd="1" destOrd="0" parTransId="{7FC6452A-3C9C-4BF7-A122-87993FE1CB41}" sibTransId="{E4277D62-9395-408D-9F9D-15110661DB40}"/>
    <dgm:cxn modelId="{4D89EA99-CE54-46FE-8FA1-8B1F1A201EA4}" type="presOf" srcId="{71397B09-AD69-47C2-8D73-17155381996A}" destId="{8C244E19-2573-422D-A9EA-6ED8B6DD410A}" srcOrd="0" destOrd="0" presId="urn:microsoft.com/office/officeart/2005/8/layout/hList6"/>
    <dgm:cxn modelId="{89899D14-21E7-430B-8409-9D84BA8BDADD}" type="presOf" srcId="{9CCAFC3F-4ECE-46F4-AAF0-55FF4918C531}" destId="{6ABC6B3A-9B13-4CDF-A3C8-F27F8EADF525}" srcOrd="0" destOrd="0" presId="urn:microsoft.com/office/officeart/2005/8/layout/hList6"/>
    <dgm:cxn modelId="{C38DF237-AC28-4756-99D0-63A9458B9570}" type="presOf" srcId="{76041CDC-D604-47FA-821C-CC8DE6AD59FD}" destId="{7F373F92-5290-4F59-9689-473211EEB7C2}" srcOrd="0" destOrd="0" presId="urn:microsoft.com/office/officeart/2005/8/layout/hList6"/>
    <dgm:cxn modelId="{30EE8A5A-DBFB-43D5-97A8-CBE412AE9235}" srcId="{9CCAFC3F-4ECE-46F4-AAF0-55FF4918C531}" destId="{71397B09-AD69-47C2-8D73-17155381996A}" srcOrd="3" destOrd="0" parTransId="{917018FC-7F96-4F37-BD12-97C00502FA30}" sibTransId="{3B1514E6-5DDE-4EF7-B641-9A6DED3F3393}"/>
    <dgm:cxn modelId="{11EEE850-2D4D-46AB-8A64-267B39CEBB02}" srcId="{9CCAFC3F-4ECE-46F4-AAF0-55FF4918C531}" destId="{76041CDC-D604-47FA-821C-CC8DE6AD59FD}" srcOrd="2" destOrd="0" parTransId="{1E73CC92-BEC5-4031-8359-CC9F8DCE1040}" sibTransId="{9C0FEA1E-89B8-42EE-B3BC-0F4B11B811CC}"/>
    <dgm:cxn modelId="{273CF444-6A3F-4E8D-A4E2-33D7D78308EC}" type="presOf" srcId="{C5517FF5-F479-4736-9B62-3FEEAB3F9801}" destId="{23A4E5D3-09AF-4C3D-9FD0-839B3F10B4A2}" srcOrd="0" destOrd="0" presId="urn:microsoft.com/office/officeart/2005/8/layout/hList6"/>
    <dgm:cxn modelId="{7AB45CBC-6F36-4957-958C-0F00717BEDEE}" type="presOf" srcId="{8D60E91E-2B80-4B6E-984D-169A0324CB00}" destId="{EC29A196-9DA4-4BF4-BAFB-958BF323D437}" srcOrd="0" destOrd="0" presId="urn:microsoft.com/office/officeart/2005/8/layout/hList6"/>
    <dgm:cxn modelId="{D5AB7055-3183-4797-8440-9034E3D1A1A1}" srcId="{9CCAFC3F-4ECE-46F4-AAF0-55FF4918C531}" destId="{C5517FF5-F479-4736-9B62-3FEEAB3F9801}" srcOrd="0" destOrd="0" parTransId="{0E2D69D2-2275-4028-AA6F-4DD425EC3966}" sibTransId="{A0362EEB-923A-4765-902F-D64301565591}"/>
    <dgm:cxn modelId="{80D66D50-D8B7-49F9-99FA-F0F3773BD30F}" type="presParOf" srcId="{6ABC6B3A-9B13-4CDF-A3C8-F27F8EADF525}" destId="{23A4E5D3-09AF-4C3D-9FD0-839B3F10B4A2}" srcOrd="0" destOrd="0" presId="urn:microsoft.com/office/officeart/2005/8/layout/hList6"/>
    <dgm:cxn modelId="{210292A7-D473-4BBD-9F30-3742C5E7E510}" type="presParOf" srcId="{6ABC6B3A-9B13-4CDF-A3C8-F27F8EADF525}" destId="{DF8F6EA7-80BE-4F71-AF7B-FFFC421F8E53}" srcOrd="1" destOrd="0" presId="urn:microsoft.com/office/officeart/2005/8/layout/hList6"/>
    <dgm:cxn modelId="{6D83A808-1FCB-4306-A341-C6878B374CE1}" type="presParOf" srcId="{6ABC6B3A-9B13-4CDF-A3C8-F27F8EADF525}" destId="{EC29A196-9DA4-4BF4-BAFB-958BF323D437}" srcOrd="2" destOrd="0" presId="urn:microsoft.com/office/officeart/2005/8/layout/hList6"/>
    <dgm:cxn modelId="{5211D7AE-00BE-484A-909B-2772AF8B5695}" type="presParOf" srcId="{6ABC6B3A-9B13-4CDF-A3C8-F27F8EADF525}" destId="{2F68962B-BDAC-4852-9F5F-77A3A3B18660}" srcOrd="3" destOrd="0" presId="urn:microsoft.com/office/officeart/2005/8/layout/hList6"/>
    <dgm:cxn modelId="{59C27A83-5669-433F-8669-717974E0DC2F}" type="presParOf" srcId="{6ABC6B3A-9B13-4CDF-A3C8-F27F8EADF525}" destId="{7F373F92-5290-4F59-9689-473211EEB7C2}" srcOrd="4" destOrd="0" presId="urn:microsoft.com/office/officeart/2005/8/layout/hList6"/>
    <dgm:cxn modelId="{07254F8E-1171-4349-9398-27915DE09645}" type="presParOf" srcId="{6ABC6B3A-9B13-4CDF-A3C8-F27F8EADF525}" destId="{C7FD38DC-EBD4-4D25-BC6A-FA88ACD5C654}" srcOrd="5" destOrd="0" presId="urn:microsoft.com/office/officeart/2005/8/layout/hList6"/>
    <dgm:cxn modelId="{A565E9FA-496D-4CAC-A3E2-4EEA59238EB5}" type="presParOf" srcId="{6ABC6B3A-9B13-4CDF-A3C8-F27F8EADF525}" destId="{8C244E19-2573-422D-A9EA-6ED8B6DD410A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1A515-797B-4942-8F91-321FEC525E16}">
      <dsp:nvSpPr>
        <dsp:cNvPr id="0" name=""/>
        <dsp:cNvSpPr/>
      </dsp:nvSpPr>
      <dsp:spPr>
        <a:xfrm>
          <a:off x="37" y="50123"/>
          <a:ext cx="3589643" cy="691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smtClean="0"/>
            <a:t>單向傳輸</a:t>
          </a:r>
          <a:endParaRPr lang="zh-TW" sz="2400" kern="1200"/>
        </a:p>
      </dsp:txBody>
      <dsp:txXfrm>
        <a:off x="37" y="50123"/>
        <a:ext cx="3589643" cy="691200"/>
      </dsp:txXfrm>
    </dsp:sp>
    <dsp:sp modelId="{73642C51-E973-42DE-BB39-E0ACB29174E5}">
      <dsp:nvSpPr>
        <dsp:cNvPr id="0" name=""/>
        <dsp:cNvSpPr/>
      </dsp:nvSpPr>
      <dsp:spPr>
        <a:xfrm>
          <a:off x="37" y="741323"/>
          <a:ext cx="3589643" cy="41504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400" b="1" kern="1200" smtClean="0"/>
            <a:t>是指上傳資料時，須透過電話撥接方式，連上網際網路，而資料下載則是經由有線電視纜線傳送。所以單向傳輸除了網路通訊費外，還要另外給付電話公司上網連線時的電話費。</a:t>
          </a:r>
          <a:endParaRPr lang="zh-TW" sz="2400" kern="1200"/>
        </a:p>
      </dsp:txBody>
      <dsp:txXfrm>
        <a:off x="37" y="741323"/>
        <a:ext cx="3589643" cy="4150440"/>
      </dsp:txXfrm>
    </dsp:sp>
    <dsp:sp modelId="{BB546729-A92F-4C50-9E69-AA74ED6B424D}">
      <dsp:nvSpPr>
        <dsp:cNvPr id="0" name=""/>
        <dsp:cNvSpPr/>
      </dsp:nvSpPr>
      <dsp:spPr>
        <a:xfrm>
          <a:off x="4092231" y="50123"/>
          <a:ext cx="3589643" cy="691200"/>
        </a:xfrm>
        <a:prstGeom prst="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079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smtClean="0"/>
            <a:t>雙向傳輸</a:t>
          </a:r>
          <a:endParaRPr lang="zh-TW" sz="2400" kern="1200"/>
        </a:p>
      </dsp:txBody>
      <dsp:txXfrm>
        <a:off x="4092231" y="50123"/>
        <a:ext cx="3589643" cy="691200"/>
      </dsp:txXfrm>
    </dsp:sp>
    <dsp:sp modelId="{0F328F2D-87CE-4438-BE94-BBC0DE34F5DA}">
      <dsp:nvSpPr>
        <dsp:cNvPr id="0" name=""/>
        <dsp:cNvSpPr/>
      </dsp:nvSpPr>
      <dsp:spPr>
        <a:xfrm>
          <a:off x="4092231" y="741323"/>
          <a:ext cx="3589643" cy="4150440"/>
        </a:xfrm>
        <a:prstGeom prst="rect">
          <a:avLst/>
        </a:prstGeom>
        <a:solidFill>
          <a:schemeClr val="accent5">
            <a:tint val="40000"/>
            <a:alpha val="90000"/>
            <a:hueOff val="2605351"/>
            <a:satOff val="4796"/>
            <a:lumOff val="2125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2605351"/>
              <a:satOff val="4796"/>
              <a:lumOff val="2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400" b="1" kern="1200" smtClean="0"/>
            <a:t>是指在上網時資料的上傳與下載，都是透過纜線及</a:t>
          </a:r>
          <a:r>
            <a:rPr lang="en-US" sz="2400" b="1" kern="1200" smtClean="0"/>
            <a:t>Cable Modem</a:t>
          </a:r>
          <a:r>
            <a:rPr lang="zh-TW" sz="2400" b="1" kern="1200" smtClean="0"/>
            <a:t>傳輸。所以雙向傳輸只需要每月付固定的連線費用，便可全天候上網。</a:t>
          </a:r>
          <a:endParaRPr lang="zh-TW" sz="2400" kern="1200"/>
        </a:p>
      </dsp:txBody>
      <dsp:txXfrm>
        <a:off x="4092231" y="741323"/>
        <a:ext cx="3589643" cy="4150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4E5D3-09AF-4C3D-9FD0-839B3F10B4A2}">
      <dsp:nvSpPr>
        <dsp:cNvPr id="0" name=""/>
        <dsp:cNvSpPr/>
      </dsp:nvSpPr>
      <dsp:spPr>
        <a:xfrm rot="16200000">
          <a:off x="-1560428" y="1562280"/>
          <a:ext cx="4941888" cy="1817327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3978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smtClean="0"/>
            <a:t>基地台與無線網路卡之間最好不要有障礙物，像是水泥牆，若之間有障礙物時，可能會縮短有效的通訊範圍。</a:t>
          </a:r>
          <a:endParaRPr lang="zh-TW" sz="1800" kern="1200"/>
        </a:p>
      </dsp:txBody>
      <dsp:txXfrm rot="5400000">
        <a:off x="1852" y="988378"/>
        <a:ext cx="1817327" cy="2965132"/>
      </dsp:txXfrm>
    </dsp:sp>
    <dsp:sp modelId="{EC29A196-9DA4-4BF4-BAFB-958BF323D437}">
      <dsp:nvSpPr>
        <dsp:cNvPr id="0" name=""/>
        <dsp:cNvSpPr/>
      </dsp:nvSpPr>
      <dsp:spPr>
        <a:xfrm rot="16200000">
          <a:off x="393198" y="1562280"/>
          <a:ext cx="4941888" cy="1817327"/>
        </a:xfrm>
        <a:prstGeom prst="flowChartManualOperation">
          <a:avLst/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3978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smtClean="0"/>
            <a:t>請避免將無線基地台放在金屬物體的附近，像是鋁門，因為無線訊號容易被金屬物體干擾。</a:t>
          </a:r>
          <a:endParaRPr lang="zh-TW" sz="1800" kern="1200"/>
        </a:p>
      </dsp:txBody>
      <dsp:txXfrm rot="5400000">
        <a:off x="1955478" y="988378"/>
        <a:ext cx="1817327" cy="2965132"/>
      </dsp:txXfrm>
    </dsp:sp>
    <dsp:sp modelId="{7F373F92-5290-4F59-9689-473211EEB7C2}">
      <dsp:nvSpPr>
        <dsp:cNvPr id="0" name=""/>
        <dsp:cNvSpPr/>
      </dsp:nvSpPr>
      <dsp:spPr>
        <a:xfrm rot="16200000">
          <a:off x="2346825" y="1562280"/>
          <a:ext cx="4941888" cy="1817327"/>
        </a:xfrm>
        <a:prstGeom prst="flowChartManualOperation">
          <a:avLst/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3978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smtClean="0"/>
            <a:t>無線基地台最好要遠離微波爐</a:t>
          </a:r>
          <a:r>
            <a:rPr lang="en-US" sz="1800" b="1" kern="1200" smtClean="0"/>
            <a:t>1~2</a:t>
          </a:r>
          <a:r>
            <a:rPr lang="zh-TW" sz="1800" b="1" kern="1200" smtClean="0"/>
            <a:t>公尺，因為無線訊號彼此之間容易相互影響。</a:t>
          </a:r>
          <a:endParaRPr lang="zh-TW" sz="1800" kern="1200"/>
        </a:p>
      </dsp:txBody>
      <dsp:txXfrm rot="5400000">
        <a:off x="3909105" y="988378"/>
        <a:ext cx="1817327" cy="2965132"/>
      </dsp:txXfrm>
    </dsp:sp>
    <dsp:sp modelId="{8C244E19-2573-422D-A9EA-6ED8B6DD410A}">
      <dsp:nvSpPr>
        <dsp:cNvPr id="0" name=""/>
        <dsp:cNvSpPr/>
      </dsp:nvSpPr>
      <dsp:spPr>
        <a:xfrm rot="16200000">
          <a:off x="4300452" y="1562280"/>
          <a:ext cx="4941888" cy="1817327"/>
        </a:xfrm>
        <a:prstGeom prst="flowChartManualOperation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3978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smtClean="0"/>
            <a:t>無線基地台最好是放在室內較高、較空曠的地方。</a:t>
          </a:r>
          <a:endParaRPr lang="zh-TW" sz="1800" kern="1200"/>
        </a:p>
      </dsp:txBody>
      <dsp:txXfrm rot="5400000">
        <a:off x="5862732" y="988378"/>
        <a:ext cx="1817327" cy="2965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26347CD-D800-4F73-BBAA-A750FE6F3D6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584862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6347CD-D800-4F73-BBAA-A750FE6F3D6E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271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6347CD-D800-4F73-BBAA-A750FE6F3D6E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975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7" Type="http://schemas.openxmlformats.org/officeDocument/2006/relationships/slide" Target="../slides/slide43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8.xml"/><Relationship Id="rId5" Type="http://schemas.openxmlformats.org/officeDocument/2006/relationships/slide" Target="../slides/slide30.xml"/><Relationship Id="rId4" Type="http://schemas.openxmlformats.org/officeDocument/2006/relationships/slide" Target="../slides/slide2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7" Type="http://schemas.openxmlformats.org/officeDocument/2006/relationships/slide" Target="../slides/slide43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8.xml"/><Relationship Id="rId5" Type="http://schemas.openxmlformats.org/officeDocument/2006/relationships/slide" Target="../slides/slide30.xml"/><Relationship Id="rId4" Type="http://schemas.openxmlformats.org/officeDocument/2006/relationships/slide" Target="../slides/slide2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2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467197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381458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4-2</a:t>
            </a:r>
          </a:p>
        </p:txBody>
      </p:sp>
      <p:sp>
        <p:nvSpPr>
          <p:cNvPr id="10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82680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4-3</a:t>
            </a:r>
          </a:p>
        </p:txBody>
      </p:sp>
      <p:sp>
        <p:nvSpPr>
          <p:cNvPr id="11" name="Text Box 1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40147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4-4</a:t>
            </a:r>
          </a:p>
        </p:txBody>
      </p:sp>
      <p:sp>
        <p:nvSpPr>
          <p:cNvPr id="12" name="Text Box 1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976152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4-5</a:t>
            </a:r>
          </a:p>
        </p:txBody>
      </p:sp>
      <p:sp>
        <p:nvSpPr>
          <p:cNvPr id="13" name="Text Box 1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4-6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066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8C88318-B9B2-45EB-91C6-B98FAC4C2ECE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27699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5142E0E-24CA-446A-80E1-9CD2F4A58F81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381458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381458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5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467197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4-1</a:t>
            </a:r>
          </a:p>
        </p:txBody>
      </p:sp>
      <p:sp>
        <p:nvSpPr>
          <p:cNvPr id="26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4-2</a:t>
            </a:r>
          </a:p>
        </p:txBody>
      </p:sp>
      <p:sp>
        <p:nvSpPr>
          <p:cNvPr id="27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2680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4-3</a:t>
            </a:r>
          </a:p>
        </p:txBody>
      </p:sp>
      <p:sp>
        <p:nvSpPr>
          <p:cNvPr id="28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40147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4-4</a:t>
            </a:r>
          </a:p>
        </p:txBody>
      </p:sp>
      <p:sp>
        <p:nvSpPr>
          <p:cNvPr id="29" name="Text Box 17">
            <a:hlinkClick r:id="rId6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76152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4-5</a:t>
            </a:r>
          </a:p>
        </p:txBody>
      </p:sp>
      <p:sp>
        <p:nvSpPr>
          <p:cNvPr id="30" name="Text Box 19">
            <a:hlinkClick r:id="rId7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4-6</a:t>
            </a:r>
          </a:p>
        </p:txBody>
      </p:sp>
    </p:spTree>
    <p:extLst>
      <p:ext uri="{BB962C8B-B14F-4D97-AF65-F5344CB8AC3E}">
        <p14:creationId xmlns:p14="http://schemas.microsoft.com/office/powerpoint/2010/main" val="1741042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876256" y="64216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EC5B04A3-988F-43FA-873D-C65FAE834C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57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4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slide" Target="slide30.xml"/><Relationship Id="rId4" Type="http://schemas.openxmlformats.org/officeDocument/2006/relationships/slide" Target="slide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peed.hinet.ne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6.xml"/><Relationship Id="rId4" Type="http://schemas.openxmlformats.org/officeDocument/2006/relationships/slide" Target="slide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5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hyperlink" Target="https://itaiwan.gov.tw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CHAPTER04</a:t>
            </a:r>
            <a:br>
              <a:rPr lang="en-US" altLang="zh-TW" dirty="0" smtClean="0"/>
            </a:br>
            <a:r>
              <a:rPr lang="zh-TW" altLang="en-US" dirty="0" smtClean="0"/>
              <a:t>網路的連線方式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hlinkClick r:id="rId2" action="ppaction://hlinksldjump"/>
              </a:rPr>
              <a:t>4-1 </a:t>
            </a:r>
            <a:r>
              <a:rPr lang="zh-TW" altLang="en-US" dirty="0" smtClean="0">
                <a:hlinkClick r:id="rId2" action="ppaction://hlinksldjump"/>
              </a:rPr>
              <a:t>寬頻上網方式</a:t>
            </a:r>
            <a:endParaRPr lang="zh-TW" altLang="en-US" dirty="0" smtClean="0"/>
          </a:p>
          <a:p>
            <a:r>
              <a:rPr lang="en-US" altLang="zh-TW" dirty="0" smtClean="0">
                <a:hlinkClick r:id="rId3" action="ppaction://hlinksldjump"/>
              </a:rPr>
              <a:t>4-2 </a:t>
            </a:r>
            <a:r>
              <a:rPr lang="zh-TW" altLang="en-US" dirty="0" smtClean="0">
                <a:hlinkClick r:id="rId3" action="ppaction://hlinksldjump"/>
              </a:rPr>
              <a:t>寬頻上網連線設定</a:t>
            </a:r>
            <a:r>
              <a:rPr lang="zh-TW" altLang="en-US" dirty="0" smtClean="0"/>
              <a:t>	</a:t>
            </a:r>
          </a:p>
          <a:p>
            <a:r>
              <a:rPr lang="en-US" altLang="zh-TW" dirty="0" smtClean="0">
                <a:hlinkClick r:id="rId4" action="ppaction://hlinksldjump"/>
              </a:rPr>
              <a:t>4-3 </a:t>
            </a:r>
            <a:r>
              <a:rPr lang="zh-TW" altLang="en-US" dirty="0" smtClean="0">
                <a:hlinkClick r:id="rId4" action="ppaction://hlinksldjump"/>
              </a:rPr>
              <a:t>無線網路上網</a:t>
            </a:r>
            <a:endParaRPr lang="en-US" altLang="zh-TW" dirty="0" smtClean="0"/>
          </a:p>
          <a:p>
            <a:r>
              <a:rPr lang="en-US" altLang="zh-TW" dirty="0" smtClean="0">
                <a:hlinkClick r:id="rId5" action="ppaction://hlinksldjump"/>
              </a:rPr>
              <a:t>4-4 </a:t>
            </a:r>
            <a:r>
              <a:rPr lang="zh-TW" altLang="en-US" dirty="0" smtClean="0">
                <a:hlinkClick r:id="rId5" action="ppaction://hlinksldjump"/>
              </a:rPr>
              <a:t>使用網路分享檔案</a:t>
            </a:r>
            <a:endParaRPr lang="en-US" altLang="zh-TW" dirty="0" smtClean="0"/>
          </a:p>
          <a:p>
            <a:r>
              <a:rPr lang="en-US" altLang="zh-TW" dirty="0" smtClean="0">
                <a:hlinkClick r:id="rId6" action="ppaction://hlinksldjump"/>
              </a:rPr>
              <a:t>4-5 </a:t>
            </a:r>
            <a:r>
              <a:rPr lang="zh-TW" altLang="en-US" dirty="0" smtClean="0">
                <a:hlinkClick r:id="rId6" action="ppaction://hlinksldjump"/>
              </a:rPr>
              <a:t>遠端桌面連線</a:t>
            </a:r>
            <a:endParaRPr lang="en-US" altLang="zh-TW" dirty="0" smtClean="0"/>
          </a:p>
          <a:p>
            <a:r>
              <a:rPr lang="en-US" altLang="zh-TW" dirty="0" smtClean="0">
                <a:hlinkClick r:id="rId7" action="ppaction://hlinksldjump"/>
              </a:rPr>
              <a:t>4-6 </a:t>
            </a:r>
            <a:r>
              <a:rPr lang="zh-TW" altLang="en-US" dirty="0" smtClean="0">
                <a:hlinkClick r:id="rId7" action="ppaction://hlinksldjump"/>
              </a:rPr>
              <a:t>行動上網</a:t>
            </a:r>
            <a:endParaRPr lang="zh-TW" altLang="en-US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ctr" eaLnBrk="1">
              <a:buFont typeface="Wingdings" pitchFamily="2" charset="2"/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光纖到交換箱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en-US" altLang="zh-TW" dirty="0" err="1" smtClean="0">
                <a:solidFill>
                  <a:srgbClr val="C00000"/>
                </a:solidFill>
              </a:rPr>
              <a:t>FTTCab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pPr eaLnBrk="1"/>
            <a:r>
              <a:rPr lang="zh-TW" altLang="en-US" dirty="0" smtClean="0"/>
              <a:t>將光纖連接至交換箱，進行一對多服務。此服務針對較為分散的公司、學校、醫院、政府部門和小型偏遠地區的居民。</a:t>
            </a:r>
          </a:p>
          <a:p>
            <a:pPr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光纖到家</a:t>
            </a:r>
            <a:r>
              <a:rPr lang="en-US" altLang="zh-TW" dirty="0">
                <a:solidFill>
                  <a:srgbClr val="C00000"/>
                </a:solidFill>
              </a:rPr>
              <a:t>(Fiber To The Home, FTTH)</a:t>
            </a:r>
          </a:p>
          <a:p>
            <a:r>
              <a:rPr lang="zh-TW" altLang="en-US" dirty="0"/>
              <a:t>將光纖纜線直接拉到每一戶住家中，建構家庭高速上網環境，並提供各種不同的寬頻服務，例如：互動性電玩遊戲、線上教學、隨選視訊</a:t>
            </a:r>
            <a:r>
              <a:rPr lang="en-US" altLang="zh-TW" dirty="0" smtClean="0"/>
              <a:t>(VOD</a:t>
            </a:r>
            <a:r>
              <a:rPr lang="en-US" altLang="zh-TW" dirty="0"/>
              <a:t>)</a:t>
            </a:r>
            <a:r>
              <a:rPr lang="zh-TW" altLang="en-US" dirty="0"/>
              <a:t>、線上購物服務、多媒體隨選視訊</a:t>
            </a:r>
            <a:r>
              <a:rPr lang="en-US" altLang="zh-TW" dirty="0" smtClean="0"/>
              <a:t>(MOD</a:t>
            </a:r>
            <a:r>
              <a:rPr lang="en-US" altLang="zh-TW" dirty="0"/>
              <a:t>)</a:t>
            </a:r>
            <a:r>
              <a:rPr lang="zh-TW" altLang="en-US" dirty="0"/>
              <a:t>等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4-1-3 </a:t>
            </a:r>
            <a:r>
              <a:rPr lang="zh-TW" altLang="en-US" dirty="0" smtClean="0"/>
              <a:t>光纖上網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>
              <a:lnSpc>
                <a:spcPct val="90000"/>
              </a:lnSpc>
              <a:buFont typeface="Wingdings" pitchFamily="2" charset="2"/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光纖到樓</a:t>
            </a:r>
            <a:r>
              <a:rPr lang="en-US" altLang="zh-TW" dirty="0" smtClean="0">
                <a:solidFill>
                  <a:srgbClr val="C00000"/>
                </a:solidFill>
              </a:rPr>
              <a:t>(Fiber To The Y Building, FTTB)</a:t>
            </a:r>
          </a:p>
          <a:p>
            <a:pPr eaLnBrk="1">
              <a:lnSpc>
                <a:spcPct val="90000"/>
              </a:lnSpc>
            </a:pPr>
            <a:r>
              <a:rPr lang="zh-TW" altLang="en-US" dirty="0" smtClean="0"/>
              <a:t>將光纖纜線連接至大樓內的遠端設備，再透過電話線、公共天線等方式分接到用戶端。較適合中高密度之用戶區，且光纖已鋪設至建築物中。</a:t>
            </a:r>
          </a:p>
          <a:p>
            <a:pPr algn="ctr" eaLnBrk="1">
              <a:lnSpc>
                <a:spcPct val="90000"/>
              </a:lnSpc>
              <a:buFont typeface="Wingdings" pitchFamily="2" charset="2"/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光纖到路</a:t>
            </a:r>
            <a:r>
              <a:rPr lang="en-US" altLang="zh-TW" dirty="0" smtClean="0">
                <a:solidFill>
                  <a:srgbClr val="C00000"/>
                </a:solidFill>
              </a:rPr>
              <a:t>(Fiber To The Curb, FTTC)</a:t>
            </a:r>
          </a:p>
          <a:p>
            <a:pPr eaLnBrk="1">
              <a:lnSpc>
                <a:spcPct val="90000"/>
              </a:lnSpc>
            </a:pPr>
            <a:r>
              <a:rPr lang="zh-TW" altLang="en-US" dirty="0" smtClean="0"/>
              <a:t>將光纖纜線連接至用戶端附近的路邊，再透過其他的傳輸介質傳送至用戶端，為目前最主要的服務模式。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4-1-3 </a:t>
            </a:r>
            <a:r>
              <a:rPr lang="zh-TW" altLang="en-US" dirty="0" smtClean="0"/>
              <a:t>光纖上網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>
              <a:lnSpc>
                <a:spcPct val="90000"/>
              </a:lnSpc>
            </a:pPr>
            <a:r>
              <a:rPr lang="zh-TW" altLang="en-US" dirty="0" smtClean="0"/>
              <a:t>專線上網是由電信業者提供固定的線路，讓使用者可以隨時連上網際網路，而此種上網方式的線路有</a:t>
            </a:r>
            <a:r>
              <a:rPr lang="en-US" altLang="zh-TW" dirty="0" smtClean="0"/>
              <a:t>T1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T4</a:t>
            </a:r>
            <a:r>
              <a:rPr lang="zh-TW" altLang="en-US" dirty="0" smtClean="0"/>
              <a:t>等。</a:t>
            </a:r>
          </a:p>
          <a:p>
            <a:pPr eaLnBrk="1">
              <a:lnSpc>
                <a:spcPct val="90000"/>
              </a:lnSpc>
            </a:pPr>
            <a:r>
              <a:rPr lang="en-US" altLang="zh-TW" dirty="0" smtClean="0"/>
              <a:t>T1</a:t>
            </a:r>
            <a:r>
              <a:rPr lang="zh-TW" altLang="en-US" dirty="0" smtClean="0"/>
              <a:t>訊號是美規通訊傳輸時所使用的單位，它是由</a:t>
            </a:r>
            <a:r>
              <a:rPr lang="en-US" altLang="zh-TW" dirty="0" smtClean="0"/>
              <a:t>AT&amp;T</a:t>
            </a:r>
            <a:r>
              <a:rPr lang="zh-TW" altLang="en-US" dirty="0" smtClean="0"/>
              <a:t>貝爾實驗室</a:t>
            </a:r>
            <a:r>
              <a:rPr lang="en-US" altLang="zh-TW" dirty="0" smtClean="0"/>
              <a:t>(Bell Labs)</a:t>
            </a:r>
            <a:r>
              <a:rPr lang="zh-TW" altLang="en-US" dirty="0" smtClean="0"/>
              <a:t>所定義出來的。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4-1-4 </a:t>
            </a:r>
            <a:r>
              <a:rPr lang="en-US" altLang="en-US" dirty="0" err="1" smtClean="0"/>
              <a:t>專線上網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>
              <a:lnSpc>
                <a:spcPct val="90000"/>
              </a:lnSpc>
            </a:pPr>
            <a:r>
              <a:rPr lang="en-US" altLang="zh-TW" dirty="0" smtClean="0"/>
              <a:t>T1</a:t>
            </a:r>
            <a:r>
              <a:rPr lang="zh-TW" altLang="en-US" dirty="0" smtClean="0"/>
              <a:t>傳送速率為</a:t>
            </a:r>
            <a:r>
              <a:rPr lang="en-US" altLang="zh-TW" dirty="0" smtClean="0"/>
              <a:t>1.544 Mbps</a:t>
            </a:r>
            <a:r>
              <a:rPr lang="zh-TW" altLang="en-US" dirty="0" smtClean="0"/>
              <a:t>，經由分時多工的方式，可同時傳送</a:t>
            </a:r>
            <a:r>
              <a:rPr lang="en-US" altLang="zh-TW" dirty="0" smtClean="0"/>
              <a:t>24</a:t>
            </a:r>
            <a:r>
              <a:rPr lang="zh-TW" altLang="en-US" dirty="0" smtClean="0"/>
              <a:t>路電話訊號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每路訊號為</a:t>
            </a:r>
            <a:r>
              <a:rPr lang="en-US" altLang="zh-TW" dirty="0" smtClean="0"/>
              <a:t>64Kbps)</a:t>
            </a:r>
            <a:r>
              <a:rPr lang="zh-TW" altLang="en-US" dirty="0" smtClean="0"/>
              <a:t>。這是美制的規格，類似歐洲規格</a:t>
            </a:r>
            <a:r>
              <a:rPr lang="en-US" altLang="zh-TW" dirty="0" smtClean="0"/>
              <a:t>E1</a:t>
            </a:r>
            <a:r>
              <a:rPr lang="zh-TW" altLang="en-US" dirty="0" smtClean="0"/>
              <a:t>，可以傳送</a:t>
            </a:r>
            <a:r>
              <a:rPr lang="en-US" altLang="zh-TW" dirty="0" smtClean="0"/>
              <a:t>30</a:t>
            </a:r>
            <a:r>
              <a:rPr lang="zh-TW" altLang="en-US" dirty="0" smtClean="0"/>
              <a:t>條電話訊號，速率為</a:t>
            </a:r>
            <a:r>
              <a:rPr lang="en-US" altLang="zh-TW" dirty="0" smtClean="0"/>
              <a:t>2.048Mbps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zh-TW" altLang="en-US" dirty="0"/>
              <a:t>在</a:t>
            </a:r>
            <a:r>
              <a:rPr lang="en-US" altLang="zh-TW" dirty="0"/>
              <a:t>T1</a:t>
            </a:r>
            <a:r>
              <a:rPr lang="zh-TW" altLang="en-US" dirty="0"/>
              <a:t>訊號中，使用八位元的取樣來傳送每條電話訊號，</a:t>
            </a:r>
            <a:r>
              <a:rPr lang="en-US" altLang="zh-TW" dirty="0"/>
              <a:t>24</a:t>
            </a:r>
            <a:r>
              <a:rPr lang="zh-TW" altLang="en-US" dirty="0"/>
              <a:t>條電話訊號便需要</a:t>
            </a:r>
            <a:r>
              <a:rPr lang="en-US" altLang="zh-TW" dirty="0"/>
              <a:t>8*24=192</a:t>
            </a:r>
            <a:r>
              <a:rPr lang="zh-TW" altLang="en-US" dirty="0"/>
              <a:t>位元，再加上一個同步位元，因此實際傳輸的訊框大小為</a:t>
            </a:r>
            <a:r>
              <a:rPr lang="en-US" altLang="zh-TW" dirty="0"/>
              <a:t>193</a:t>
            </a:r>
            <a:r>
              <a:rPr lang="zh-TW" altLang="en-US" dirty="0"/>
              <a:t>位元。</a:t>
            </a:r>
            <a:endParaRPr lang="zh-TW" altLang="en-US" dirty="0" smtClean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4-1-4 </a:t>
            </a:r>
            <a:r>
              <a:rPr lang="en-US" altLang="en-US" dirty="0" err="1" smtClean="0"/>
              <a:t>專線上網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4726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訊框傳送的速率是</a:t>
            </a:r>
            <a:r>
              <a:rPr lang="en-US" altLang="zh-TW" dirty="0" smtClean="0"/>
              <a:t>8KHz(</a:t>
            </a:r>
            <a:r>
              <a:rPr lang="zh-TW" altLang="en-US" dirty="0" smtClean="0"/>
              <a:t>即每秒傳送</a:t>
            </a:r>
            <a:r>
              <a:rPr lang="en-US" altLang="zh-TW" dirty="0" smtClean="0"/>
              <a:t>8000</a:t>
            </a:r>
            <a:r>
              <a:rPr lang="zh-TW" altLang="en-US" dirty="0" smtClean="0"/>
              <a:t>次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，所以一秒鐘資料的傳輸量為</a:t>
            </a:r>
            <a:endParaRPr lang="en-US" altLang="zh-TW" dirty="0" smtClean="0"/>
          </a:p>
          <a:p>
            <a:pPr marL="0" indent="0" algn="ctr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193*8000=1544000=1.544 Mbps</a:t>
            </a:r>
            <a:endParaRPr lang="zh-TW" altLang="en-US" dirty="0" smtClean="0">
              <a:solidFill>
                <a:srgbClr val="C00000"/>
              </a:solidFill>
            </a:endParaRPr>
          </a:p>
          <a:p>
            <a:r>
              <a:rPr lang="en-US" altLang="zh-TW" dirty="0" smtClean="0"/>
              <a:t>T2</a:t>
            </a:r>
            <a:r>
              <a:rPr lang="zh-TW" altLang="en-US" dirty="0" smtClean="0"/>
              <a:t>的傳輸速率為</a:t>
            </a:r>
            <a:r>
              <a:rPr lang="en-US" altLang="zh-TW" dirty="0" smtClean="0"/>
              <a:t>6.312Mbps(</a:t>
            </a:r>
            <a:r>
              <a:rPr lang="zh-TW" altLang="en-US" dirty="0" smtClean="0"/>
              <a:t>相當於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T1)</a:t>
            </a:r>
            <a:r>
              <a:rPr lang="zh-TW" altLang="en-US" dirty="0" smtClean="0"/>
              <a:t>；</a:t>
            </a:r>
            <a:r>
              <a:rPr lang="en-US" altLang="zh-TW" dirty="0" smtClean="0"/>
              <a:t>T3</a:t>
            </a:r>
            <a:r>
              <a:rPr lang="zh-TW" altLang="en-US" dirty="0" smtClean="0"/>
              <a:t>的傳輸速率為</a:t>
            </a:r>
            <a:r>
              <a:rPr lang="en-US" altLang="zh-TW" dirty="0" smtClean="0"/>
              <a:t>44.736Mbps(</a:t>
            </a:r>
            <a:r>
              <a:rPr lang="zh-TW" altLang="en-US" dirty="0" smtClean="0"/>
              <a:t>相當於</a:t>
            </a:r>
            <a:r>
              <a:rPr lang="en-US" altLang="zh-TW" dirty="0" smtClean="0"/>
              <a:t>28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T1</a:t>
            </a:r>
            <a:r>
              <a:rPr lang="zh-TW" altLang="en-US" dirty="0" smtClean="0"/>
              <a:t>，</a:t>
            </a:r>
            <a:r>
              <a:rPr lang="en-US" altLang="zh-TW" dirty="0" smtClean="0"/>
              <a:t>7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T2)</a:t>
            </a:r>
            <a:r>
              <a:rPr lang="zh-TW" altLang="en-US" dirty="0" smtClean="0"/>
              <a:t>；</a:t>
            </a:r>
            <a:r>
              <a:rPr lang="en-US" altLang="zh-TW" dirty="0" smtClean="0"/>
              <a:t>T4</a:t>
            </a:r>
            <a:r>
              <a:rPr lang="zh-TW" altLang="en-US" dirty="0" smtClean="0"/>
              <a:t>的傳輸速率為</a:t>
            </a:r>
            <a:r>
              <a:rPr lang="en-US" altLang="zh-TW" dirty="0" smtClean="0"/>
              <a:t>274.176Mbps(</a:t>
            </a:r>
            <a:r>
              <a:rPr lang="zh-TW" altLang="en-US" dirty="0" smtClean="0"/>
              <a:t>相當於</a:t>
            </a:r>
            <a:r>
              <a:rPr lang="en-US" altLang="zh-TW" dirty="0" smtClean="0"/>
              <a:t>168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T1</a:t>
            </a:r>
            <a:r>
              <a:rPr lang="zh-TW" altLang="en-US" dirty="0" smtClean="0"/>
              <a:t>，</a:t>
            </a:r>
            <a:r>
              <a:rPr lang="en-US" altLang="zh-TW" dirty="0" smtClean="0"/>
              <a:t>42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T2</a:t>
            </a:r>
            <a:r>
              <a:rPr lang="zh-TW" altLang="en-US" dirty="0" smtClean="0"/>
              <a:t>，</a:t>
            </a:r>
            <a:r>
              <a:rPr lang="en-US" altLang="zh-TW" dirty="0" smtClean="0"/>
              <a:t>6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T3)</a:t>
            </a:r>
            <a:r>
              <a:rPr lang="zh-TW" altLang="en-US" dirty="0" smtClean="0"/>
              <a:t>。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4-1-4 專線上網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CA10-D739-49AA-8DF6-C7ED3041E832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在家裡要利用電腦上網時，必須先向</a:t>
            </a:r>
            <a:r>
              <a:rPr lang="zh-TW" altLang="en-US" dirty="0">
                <a:solidFill>
                  <a:srgbClr val="C00000"/>
                </a:solidFill>
              </a:rPr>
              <a:t>網際網路服務提供者</a:t>
            </a:r>
            <a:r>
              <a:rPr lang="en-US" altLang="zh-TW" dirty="0" smtClean="0"/>
              <a:t>(ISP</a:t>
            </a:r>
            <a:r>
              <a:rPr lang="en-US" altLang="zh-TW" dirty="0"/>
              <a:t>)</a:t>
            </a:r>
            <a:r>
              <a:rPr lang="zh-TW" altLang="en-US" dirty="0"/>
              <a:t>申請一個帳號，才能順利連上網際網路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ISP</a:t>
            </a:r>
            <a:r>
              <a:rPr lang="zh-TW" altLang="en-US" dirty="0"/>
              <a:t>是提供網路服務的</a:t>
            </a:r>
            <a:r>
              <a:rPr lang="zh-TW" altLang="en-US" dirty="0" smtClean="0"/>
              <a:t>機構或</a:t>
            </a:r>
            <a:r>
              <a:rPr lang="zh-TW" altLang="en-US" dirty="0"/>
              <a:t>公司，例如：中華電信的</a:t>
            </a:r>
            <a:r>
              <a:rPr lang="en-US" altLang="zh-TW" dirty="0" err="1"/>
              <a:t>HiNet</a:t>
            </a:r>
            <a:r>
              <a:rPr lang="zh-TW" altLang="en-US" dirty="0"/>
              <a:t>、</a:t>
            </a:r>
            <a:r>
              <a:rPr lang="en-US" altLang="zh-TW" dirty="0" err="1"/>
              <a:t>Seednet</a:t>
            </a:r>
            <a:r>
              <a:rPr lang="zh-TW" altLang="en-US" dirty="0"/>
              <a:t>、</a:t>
            </a:r>
            <a:r>
              <a:rPr lang="en-US" altLang="zh-TW" dirty="0"/>
              <a:t>So-net</a:t>
            </a:r>
            <a:r>
              <a:rPr lang="zh-TW" altLang="en-US" dirty="0"/>
              <a:t>等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4-1-5 </a:t>
            </a:r>
            <a:r>
              <a:rPr lang="zh-TW" altLang="en-US" dirty="0" smtClean="0"/>
              <a:t>向</a:t>
            </a:r>
            <a:r>
              <a:rPr lang="en-US" altLang="zh-TW" dirty="0" smtClean="0"/>
              <a:t>ISP</a:t>
            </a:r>
            <a:r>
              <a:rPr lang="zh-TW" altLang="en-US" dirty="0" smtClean="0"/>
              <a:t>申請寬頻上網服務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51" y="4149080"/>
            <a:ext cx="6253627" cy="19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21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連線速度測試</a:t>
            </a:r>
          </a:p>
          <a:p>
            <a:r>
              <a:rPr lang="zh-TW" altLang="en-US" dirty="0"/>
              <a:t>通常</a:t>
            </a:r>
            <a:r>
              <a:rPr lang="en-US" altLang="zh-TW" dirty="0"/>
              <a:t>ISP</a:t>
            </a:r>
            <a:r>
              <a:rPr lang="zh-TW" altLang="en-US" dirty="0"/>
              <a:t>所公告的網路速度，跟實際上的網路速度多少會有一些差異，如果</a:t>
            </a:r>
            <a:r>
              <a:rPr lang="zh-TW" altLang="en-US" dirty="0" smtClean="0"/>
              <a:t>想知道</a:t>
            </a:r>
            <a:r>
              <a:rPr lang="zh-TW" altLang="en-US" dirty="0"/>
              <a:t>自己的網路實際的傳輸速度是多少，可以使用網路速度測試</a:t>
            </a:r>
            <a:r>
              <a:rPr lang="zh-TW" altLang="en-US" dirty="0" smtClean="0"/>
              <a:t>工具。</a:t>
            </a:r>
            <a:endParaRPr lang="en-US" altLang="zh-TW" dirty="0" smtClean="0"/>
          </a:p>
          <a:p>
            <a:r>
              <a:rPr lang="zh-TW" altLang="en-US" dirty="0" smtClean="0"/>
              <a:t>例如</a:t>
            </a:r>
            <a:r>
              <a:rPr lang="zh-TW" altLang="en-US" dirty="0"/>
              <a:t>：</a:t>
            </a:r>
            <a:r>
              <a:rPr lang="zh-TW" altLang="en-US" dirty="0" smtClean="0"/>
              <a:t>中華電信</a:t>
            </a:r>
            <a:r>
              <a:rPr lang="zh-TW" altLang="en-US" dirty="0"/>
              <a:t>所提供的「</a:t>
            </a:r>
            <a:r>
              <a:rPr lang="en-US" altLang="zh-TW" dirty="0"/>
              <a:t>Dr. Speed</a:t>
            </a:r>
            <a:r>
              <a:rPr lang="zh-TW" altLang="en-US" dirty="0"/>
              <a:t>」測試軟體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http://speed.hinet.net</a:t>
            </a:r>
            <a:r>
              <a:rPr lang="en-US" altLang="zh-TW" dirty="0"/>
              <a:t>)</a:t>
            </a:r>
            <a:r>
              <a:rPr lang="zh-TW" altLang="en-US" dirty="0"/>
              <a:t>，它適用於各種</a:t>
            </a:r>
            <a:r>
              <a:rPr lang="zh-TW" altLang="en-US" dirty="0" smtClean="0"/>
              <a:t>作業系統</a:t>
            </a:r>
            <a:r>
              <a:rPr lang="zh-TW" altLang="en-US" dirty="0"/>
              <a:t>，包含</a:t>
            </a:r>
            <a:r>
              <a:rPr lang="en-US" altLang="zh-TW" dirty="0"/>
              <a:t>Windows</a:t>
            </a:r>
            <a:r>
              <a:rPr lang="zh-TW" altLang="en-US" dirty="0"/>
              <a:t>、</a:t>
            </a:r>
            <a:r>
              <a:rPr lang="en-US" altLang="zh-TW" dirty="0"/>
              <a:t>Mac OS X</a:t>
            </a:r>
            <a:r>
              <a:rPr lang="zh-TW" altLang="en-US" dirty="0"/>
              <a:t>與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4-1-5 </a:t>
            </a:r>
            <a:r>
              <a:rPr lang="zh-TW" altLang="en-US" dirty="0"/>
              <a:t>向</a:t>
            </a:r>
            <a:r>
              <a:rPr lang="en-US" altLang="zh-TW" dirty="0"/>
              <a:t>ISP</a:t>
            </a:r>
            <a:r>
              <a:rPr lang="zh-TW" altLang="en-US" dirty="0"/>
              <a:t>申請寬頻上網服務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7939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Speedtest</a:t>
            </a:r>
            <a:r>
              <a:rPr lang="zh-TW" altLang="en-US" dirty="0" smtClean="0"/>
              <a:t>網站</a:t>
            </a:r>
            <a:r>
              <a:rPr lang="zh-TW" altLang="en-US" dirty="0"/>
              <a:t>是一個全球知名的網路速度測試工具，不需要下載或</a:t>
            </a:r>
            <a:r>
              <a:rPr lang="zh-TW" altLang="en-US" dirty="0" smtClean="0"/>
              <a:t>安裝</a:t>
            </a:r>
            <a:r>
              <a:rPr lang="zh-TW" altLang="en-US" dirty="0"/>
              <a:t>，即可立即</a:t>
            </a:r>
            <a:r>
              <a:rPr lang="zh-TW" altLang="en-US" dirty="0" smtClean="0"/>
              <a:t>使用。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4-1-5 </a:t>
            </a:r>
            <a:r>
              <a:rPr lang="zh-TW" altLang="en-US" dirty="0"/>
              <a:t>向</a:t>
            </a:r>
            <a:r>
              <a:rPr lang="en-US" altLang="zh-TW" dirty="0"/>
              <a:t>ISP</a:t>
            </a:r>
            <a:r>
              <a:rPr lang="zh-TW" altLang="en-US" dirty="0"/>
              <a:t>申請寬頻上網服務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2999598"/>
            <a:ext cx="5184576" cy="32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36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4-2-1 </a:t>
            </a:r>
            <a:r>
              <a:rPr lang="zh-TW" altLang="en-US" dirty="0" smtClean="0">
                <a:hlinkClick r:id="rId2" action="ppaction://hlinksldjump"/>
              </a:rPr>
              <a:t>非固定制連線設定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4-2-2 </a:t>
            </a:r>
            <a:r>
              <a:rPr lang="zh-TW" altLang="en-US" dirty="0" smtClean="0">
                <a:hlinkClick r:id="rId3" action="ppaction://hlinksldjump"/>
              </a:rPr>
              <a:t>固定制連線設定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 </a:t>
            </a:r>
            <a:r>
              <a:rPr lang="zh-TW" altLang="en-US" dirty="0" smtClean="0"/>
              <a:t>寬頻上網連線設定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C88318-B9B2-45EB-91C6-B98FAC4C2ECE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2399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浮動</a:t>
            </a:r>
            <a:r>
              <a:rPr lang="en-US" altLang="zh-TW" dirty="0">
                <a:solidFill>
                  <a:srgbClr val="C00000"/>
                </a:solidFill>
              </a:rPr>
              <a:t>IP</a:t>
            </a:r>
          </a:p>
          <a:p>
            <a:r>
              <a:rPr lang="zh-TW" altLang="en-US" dirty="0"/>
              <a:t>浮動</a:t>
            </a:r>
            <a:r>
              <a:rPr lang="en-US" altLang="zh-TW" dirty="0" smtClean="0"/>
              <a:t>IP</a:t>
            </a:r>
            <a:r>
              <a:rPr lang="zh-TW" altLang="en-US" dirty="0" smtClean="0"/>
              <a:t>是</a:t>
            </a:r>
            <a:r>
              <a:rPr lang="zh-TW" altLang="en-US" dirty="0"/>
              <a:t>指每次電腦主機連線上網時，都會被重新分派一個不同的</a:t>
            </a:r>
            <a:r>
              <a:rPr lang="en-US" altLang="zh-TW" dirty="0"/>
              <a:t>IP</a:t>
            </a:r>
            <a:r>
              <a:rPr lang="zh-TW" altLang="en-US" dirty="0"/>
              <a:t>。而</a:t>
            </a:r>
            <a:r>
              <a:rPr lang="zh-TW" altLang="en-US" dirty="0" smtClean="0"/>
              <a:t>為了有效</a:t>
            </a:r>
            <a:r>
              <a:rPr lang="zh-TW" altLang="en-US" dirty="0"/>
              <a:t>管理動態</a:t>
            </a:r>
            <a:r>
              <a:rPr lang="en-US" altLang="zh-TW" dirty="0" smtClean="0"/>
              <a:t>IP</a:t>
            </a:r>
            <a:r>
              <a:rPr lang="zh-TW" altLang="en-US" dirty="0" smtClean="0"/>
              <a:t>位</a:t>
            </a:r>
            <a:r>
              <a:rPr lang="zh-TW" altLang="en-US" dirty="0"/>
              <a:t>址，則須透過</a:t>
            </a:r>
            <a:r>
              <a:rPr lang="en-US" altLang="zh-TW" dirty="0"/>
              <a:t>DHCP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來</a:t>
            </a:r>
            <a:r>
              <a:rPr lang="zh-TW" altLang="en-US" dirty="0"/>
              <a:t>自動分配</a:t>
            </a:r>
            <a:r>
              <a:rPr lang="en-US" altLang="zh-TW" dirty="0" smtClean="0"/>
              <a:t>IP</a:t>
            </a:r>
            <a:r>
              <a:rPr lang="zh-TW" altLang="en-US" dirty="0" smtClean="0"/>
              <a:t>給</a:t>
            </a:r>
            <a:r>
              <a:rPr lang="zh-TW" altLang="en-US" dirty="0"/>
              <a:t>網路中的各個電腦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固定</a:t>
            </a:r>
            <a:r>
              <a:rPr lang="en-US" altLang="zh-TW" dirty="0">
                <a:solidFill>
                  <a:srgbClr val="C00000"/>
                </a:solidFill>
              </a:rPr>
              <a:t>IP</a:t>
            </a:r>
          </a:p>
          <a:p>
            <a:r>
              <a:rPr lang="zh-TW" altLang="en-US" dirty="0"/>
              <a:t>固定</a:t>
            </a:r>
            <a:r>
              <a:rPr lang="en-US" altLang="zh-TW" dirty="0" smtClean="0"/>
              <a:t>IP</a:t>
            </a:r>
            <a:r>
              <a:rPr lang="zh-TW" altLang="en-US" dirty="0" smtClean="0"/>
              <a:t>是</a:t>
            </a:r>
            <a:r>
              <a:rPr lang="zh-TW" altLang="en-US" dirty="0"/>
              <a:t>指電腦主機每次連線上網時，都使用同一個</a:t>
            </a:r>
            <a:r>
              <a:rPr lang="en-US" altLang="zh-TW" dirty="0"/>
              <a:t>IP</a:t>
            </a:r>
            <a:r>
              <a:rPr lang="zh-TW" altLang="en-US" dirty="0"/>
              <a:t>，不會變動。固定</a:t>
            </a:r>
            <a:r>
              <a:rPr lang="en-US" altLang="zh-TW" dirty="0" smtClean="0"/>
              <a:t>IP</a:t>
            </a:r>
            <a:r>
              <a:rPr lang="zh-TW" altLang="en-US" dirty="0" smtClean="0"/>
              <a:t>讓</a:t>
            </a:r>
            <a:r>
              <a:rPr lang="zh-TW" altLang="en-US" dirty="0"/>
              <a:t>電腦固定在網路上的相同位址，適合用於架設網站或伺服器。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 </a:t>
            </a:r>
            <a:r>
              <a:rPr lang="zh-TW" altLang="en-US" dirty="0" smtClean="0"/>
              <a:t>寬頻</a:t>
            </a:r>
            <a:r>
              <a:rPr lang="zh-TW" altLang="en-US" dirty="0"/>
              <a:t>上網連線設定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6231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4-1-1 ADSL</a:t>
            </a:r>
            <a:r>
              <a:rPr lang="zh-TW" altLang="en-US" dirty="0" smtClean="0">
                <a:hlinkClick r:id="rId2" action="ppaction://hlinksldjump"/>
              </a:rPr>
              <a:t>寬頻上網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4-1-2 </a:t>
            </a:r>
            <a:r>
              <a:rPr lang="en-US" altLang="zh-TW" cap="none" dirty="0" smtClean="0">
                <a:hlinkClick r:id="rId3" action="ppaction://hlinksldjump"/>
              </a:rPr>
              <a:t>Cable Modem</a:t>
            </a:r>
            <a:r>
              <a:rPr lang="zh-TW" altLang="en-US" dirty="0" smtClean="0">
                <a:hlinkClick r:id="rId3" action="ppaction://hlinksldjump"/>
              </a:rPr>
              <a:t>寬頻上網</a:t>
            </a:r>
            <a:endParaRPr lang="en-US" altLang="zh-TW" dirty="0" smtClean="0"/>
          </a:p>
          <a:p>
            <a:r>
              <a:rPr lang="en-US" altLang="zh-TW" dirty="0" smtClean="0">
                <a:hlinkClick r:id="rId4" action="ppaction://hlinksldjump"/>
              </a:rPr>
              <a:t>4-1-3 </a:t>
            </a:r>
            <a:r>
              <a:rPr lang="zh-TW" altLang="en-US" dirty="0" smtClean="0">
                <a:hlinkClick r:id="rId4" action="ppaction://hlinksldjump"/>
              </a:rPr>
              <a:t>光纖上網</a:t>
            </a:r>
            <a:endParaRPr lang="en-US" altLang="zh-TW" dirty="0" smtClean="0"/>
          </a:p>
          <a:p>
            <a:r>
              <a:rPr lang="en-US" altLang="zh-TW" dirty="0" smtClean="0">
                <a:hlinkClick r:id="rId5" action="ppaction://hlinksldjump"/>
              </a:rPr>
              <a:t>4-1-4 </a:t>
            </a:r>
            <a:r>
              <a:rPr lang="zh-TW" altLang="en-US" dirty="0" smtClean="0">
                <a:hlinkClick r:id="rId5" action="ppaction://hlinksldjump"/>
              </a:rPr>
              <a:t>專線上網</a:t>
            </a:r>
            <a:endParaRPr lang="en-US" altLang="zh-TW" dirty="0" smtClean="0"/>
          </a:p>
          <a:p>
            <a:r>
              <a:rPr lang="en-US" altLang="zh-TW" dirty="0" smtClean="0">
                <a:hlinkClick r:id="rId6" action="ppaction://hlinksldjump"/>
              </a:rPr>
              <a:t>4-1-5 </a:t>
            </a:r>
            <a:r>
              <a:rPr lang="zh-TW" altLang="en-US" dirty="0" smtClean="0">
                <a:hlinkClick r:id="rId6" action="ppaction://hlinksldjump"/>
              </a:rPr>
              <a:t>向</a:t>
            </a:r>
            <a:r>
              <a:rPr lang="en-US" altLang="zh-TW" dirty="0" smtClean="0">
                <a:hlinkClick r:id="rId6" action="ppaction://hlinksldjump"/>
              </a:rPr>
              <a:t>ISP</a:t>
            </a:r>
            <a:r>
              <a:rPr lang="zh-TW" altLang="en-US" dirty="0" smtClean="0">
                <a:hlinkClick r:id="rId6" action="ppaction://hlinksldjump"/>
              </a:rPr>
              <a:t>申請寬頻上網服務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4-1 </a:t>
            </a:r>
            <a:r>
              <a:rPr lang="zh-TW" altLang="en-US" smtClean="0"/>
              <a:t>寬頻上網方式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C88318-B9B2-45EB-91C6-B98FAC4C2ECE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9661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一般在申請寬頻網路時，大部分都是使用非固定制的連線方式，接著就來</a:t>
            </a:r>
            <a:r>
              <a:rPr lang="zh-TW" altLang="en-US" dirty="0" smtClean="0"/>
              <a:t>進行寬頻網路</a:t>
            </a:r>
            <a:r>
              <a:rPr lang="zh-TW" altLang="en-US" dirty="0"/>
              <a:t>的連線設定，設定前別忘了先將</a:t>
            </a:r>
            <a:r>
              <a:rPr lang="en-US" altLang="zh-TW" dirty="0"/>
              <a:t>ADSL</a:t>
            </a:r>
            <a:r>
              <a:rPr lang="zh-TW" altLang="en-US" dirty="0"/>
              <a:t>數據機或光纖數據機的電源開啟。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4-2-1 </a:t>
            </a:r>
            <a:r>
              <a:rPr lang="zh-TW" altLang="en-US" dirty="0" smtClean="0"/>
              <a:t>非固定制連線設定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975" y="3645024"/>
            <a:ext cx="3306379" cy="24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75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若申請固定制的寬頻網路，那麼</a:t>
            </a:r>
            <a:r>
              <a:rPr lang="en-US" altLang="zh-TW" dirty="0"/>
              <a:t>ISP</a:t>
            </a:r>
            <a:r>
              <a:rPr lang="zh-TW" altLang="en-US" dirty="0"/>
              <a:t>業者就會提供</a:t>
            </a:r>
            <a:r>
              <a:rPr lang="en-US" altLang="zh-TW" dirty="0"/>
              <a:t>IP</a:t>
            </a:r>
            <a:r>
              <a:rPr lang="zh-TW" altLang="en-US" dirty="0"/>
              <a:t>位址、子網路遮罩、</a:t>
            </a:r>
            <a:r>
              <a:rPr lang="zh-TW" altLang="en-US" dirty="0" smtClean="0"/>
              <a:t>預設閘</a:t>
            </a:r>
            <a:r>
              <a:rPr lang="zh-TW" altLang="en-US" dirty="0"/>
              <a:t>道、</a:t>
            </a:r>
            <a:r>
              <a:rPr lang="en-US" altLang="zh-TW" dirty="0"/>
              <a:t>DNS</a:t>
            </a:r>
            <a:r>
              <a:rPr lang="zh-TW" altLang="en-US" dirty="0"/>
              <a:t>伺服器等資訊，有了這些資訊就可以進行連線設定了。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4-2-2 </a:t>
            </a:r>
            <a:r>
              <a:rPr lang="zh-TW" altLang="en-US" dirty="0" smtClean="0"/>
              <a:t>固定制連線設定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2" y="3485752"/>
            <a:ext cx="2173371" cy="275156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3476275"/>
            <a:ext cx="2478537" cy="2761037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755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4-2-2 </a:t>
            </a:r>
            <a:r>
              <a:rPr lang="zh-TW" altLang="en-US" dirty="0"/>
              <a:t>固定制連線設定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 rot="1101779">
            <a:off x="201053" y="2939847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  <p:pic>
        <p:nvPicPr>
          <p:cNvPr id="9" name="4-2-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50" y="1295400"/>
            <a:ext cx="7029450" cy="4941888"/>
          </a:xfrm>
        </p:spPr>
      </p:pic>
    </p:spTree>
    <p:extLst>
      <p:ext uri="{BB962C8B-B14F-4D97-AF65-F5344CB8AC3E}">
        <p14:creationId xmlns:p14="http://schemas.microsoft.com/office/powerpoint/2010/main" val="2968500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>
              <a:buNone/>
            </a:pPr>
            <a:r>
              <a:rPr lang="en-US" altLang="zh-TW" dirty="0" smtClean="0">
                <a:hlinkClick r:id="rId2" action="ppaction://hlinksldjump"/>
              </a:rPr>
              <a:t>4-3-1 </a:t>
            </a:r>
            <a:r>
              <a:rPr lang="zh-TW" altLang="en-US" dirty="0" smtClean="0">
                <a:hlinkClick r:id="rId2" action="ppaction://hlinksldjump"/>
              </a:rPr>
              <a:t>架設無線網路所須設備</a:t>
            </a:r>
            <a:endParaRPr lang="zh-TW" altLang="en-US" dirty="0" smtClean="0"/>
          </a:p>
          <a:p>
            <a:pPr marL="0" indent="0" eaLnBrk="1">
              <a:buNone/>
            </a:pPr>
            <a:r>
              <a:rPr lang="en-US" altLang="zh-TW" dirty="0" smtClean="0">
                <a:hlinkClick r:id="rId3" action="ppaction://hlinksldjump"/>
              </a:rPr>
              <a:t>4-3-2 </a:t>
            </a:r>
            <a:r>
              <a:rPr lang="zh-TW" altLang="en-US" dirty="0" smtClean="0">
                <a:hlinkClick r:id="rId3" action="ppaction://hlinksldjump"/>
              </a:rPr>
              <a:t>連上</a:t>
            </a:r>
            <a:r>
              <a:rPr lang="en-US" altLang="zh-TW" dirty="0" smtClean="0">
                <a:hlinkClick r:id="rId3" action="ppaction://hlinksldjump"/>
              </a:rPr>
              <a:t>AP</a:t>
            </a:r>
            <a:endParaRPr lang="zh-TW" altLang="en-US" dirty="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4-3 </a:t>
            </a:r>
            <a:r>
              <a:rPr lang="en-US" altLang="en-US" dirty="0" err="1" smtClean="0"/>
              <a:t>無線網路上網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C88318-B9B2-45EB-91C6-B98FAC4C2ECE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zh-TW" altLang="en-US" dirty="0" smtClean="0"/>
              <a:t>無線上網不需要透過網路線，便可直接透過無線訊號傳送資料，只要使用筆記型電腦、平板電腦或行動電話，再透過無線網路存取點</a:t>
            </a:r>
            <a:r>
              <a:rPr lang="en-US" altLang="zh-TW" dirty="0" smtClean="0"/>
              <a:t>(AP)</a:t>
            </a:r>
            <a:r>
              <a:rPr lang="zh-TW" altLang="en-US" dirty="0" smtClean="0"/>
              <a:t>，即可連結至網際網路。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4-3 </a:t>
            </a:r>
            <a:r>
              <a:rPr lang="en-US" altLang="en-US" dirty="0" err="1" smtClean="0"/>
              <a:t>無線網路上網</a:t>
            </a:r>
            <a:endParaRPr lang="zh-TW" altLang="en-US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652" y="3437500"/>
            <a:ext cx="5641026" cy="2799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>
              <a:buFont typeface="Wingdings" pitchFamily="2" charset="2"/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無線網卡</a:t>
            </a:r>
          </a:p>
          <a:p>
            <a:r>
              <a:rPr lang="zh-TW" altLang="en-US" dirty="0"/>
              <a:t>要使用無線網路上網時，電腦或筆記型電腦內必須</a:t>
            </a:r>
            <a:r>
              <a:rPr lang="zh-TW" altLang="en-US" dirty="0" smtClean="0"/>
              <a:t>安裝一</a:t>
            </a:r>
            <a:r>
              <a:rPr lang="zh-TW" altLang="en-US" dirty="0"/>
              <a:t>張無線網</a:t>
            </a:r>
            <a:r>
              <a:rPr lang="zh-TW" altLang="en-US" dirty="0" smtClean="0"/>
              <a:t>卡，</a:t>
            </a:r>
            <a:r>
              <a:rPr lang="zh-TW" altLang="en-US" dirty="0"/>
              <a:t>才能使用無線網路；而目前市面上</a:t>
            </a:r>
            <a:r>
              <a:rPr lang="zh-TW" altLang="en-US" dirty="0" smtClean="0"/>
              <a:t>的筆記型電腦</a:t>
            </a:r>
            <a:r>
              <a:rPr lang="zh-TW" altLang="en-US" dirty="0"/>
              <a:t>大都已內建無線網卡，所以不須再另外購買，</a:t>
            </a:r>
            <a:r>
              <a:rPr lang="zh-TW" altLang="en-US" dirty="0" smtClean="0"/>
              <a:t>至於</a:t>
            </a:r>
            <a:r>
              <a:rPr lang="zh-TW" altLang="en-US" dirty="0"/>
              <a:t>智慧型手機、平板電腦等大多已內建無線網卡功能</a:t>
            </a:r>
            <a:r>
              <a:rPr lang="zh-TW" altLang="en-US" dirty="0" smtClean="0"/>
              <a:t>。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 smtClean="0"/>
              <a:t>4-3-1 </a:t>
            </a:r>
            <a:r>
              <a:rPr lang="en-US" altLang="en-US" sz="4400" dirty="0" err="1" smtClean="0"/>
              <a:t>架設無線網路所需設備</a:t>
            </a:r>
            <a:endParaRPr lang="zh-TW" altLang="en-US" sz="44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0746" y="4879035"/>
            <a:ext cx="2133785" cy="1066892"/>
          </a:xfrm>
          <a:prstGeom prst="rect">
            <a:avLst/>
          </a:prstGeom>
        </p:spPr>
      </p:pic>
      <p:sp>
        <p:nvSpPr>
          <p:cNvPr id="4" name="圓角矩形圖說文字 3"/>
          <p:cNvSpPr/>
          <p:nvPr/>
        </p:nvSpPr>
        <p:spPr>
          <a:xfrm>
            <a:off x="5004048" y="5412481"/>
            <a:ext cx="2736304" cy="510778"/>
          </a:xfrm>
          <a:prstGeom prst="wedgeRoundRectCallout">
            <a:avLst>
              <a:gd name="adj1" fmla="val -56208"/>
              <a:gd name="adj2" fmla="val -51762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b="1" dirty="0">
                <a:latin typeface="+mn-ea"/>
                <a:ea typeface="+mn-ea"/>
              </a:rPr>
              <a:t>USB</a:t>
            </a:r>
            <a:r>
              <a:rPr lang="zh-TW" altLang="en-US" sz="2400" b="1" dirty="0">
                <a:latin typeface="+mn-ea"/>
                <a:ea typeface="+mn-ea"/>
              </a:rPr>
              <a:t>介面無線網卡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>
              <a:buFont typeface="Wingdings" pitchFamily="2" charset="2"/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無線基地台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/>
              <a:t>AP</a:t>
            </a:r>
            <a:r>
              <a:rPr lang="zh-TW" altLang="en-US" dirty="0" smtClean="0"/>
              <a:t>是</a:t>
            </a:r>
            <a:r>
              <a:rPr lang="zh-TW" altLang="en-US" dirty="0"/>
              <a:t>一個連接無線網路，亦可以連接有線網路的中介點，讓有線與</a:t>
            </a:r>
            <a:r>
              <a:rPr lang="zh-TW" altLang="en-US" dirty="0" smtClean="0"/>
              <a:t>無線</a:t>
            </a:r>
            <a:r>
              <a:rPr lang="zh-TW" altLang="en-US" dirty="0"/>
              <a:t>上網的裝置能互相連接、傳輸資料等。只要裝有無線網卡的設備，都可以透過</a:t>
            </a:r>
            <a:r>
              <a:rPr lang="en-US" altLang="zh-TW" dirty="0" smtClean="0"/>
              <a:t>AP</a:t>
            </a:r>
            <a:r>
              <a:rPr lang="zh-TW" altLang="en-US" dirty="0" smtClean="0"/>
              <a:t>去</a:t>
            </a:r>
            <a:r>
              <a:rPr lang="zh-TW" altLang="en-US" dirty="0"/>
              <a:t>分享有線區域網路，甚至是廣域網路的資源</a:t>
            </a:r>
            <a:r>
              <a:rPr lang="zh-TW" altLang="en-US" dirty="0" smtClean="0"/>
              <a:t>。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 smtClean="0"/>
              <a:t>4-3-1 </a:t>
            </a:r>
            <a:r>
              <a:rPr lang="en-US" altLang="en-US" sz="4400" dirty="0" err="1" smtClean="0"/>
              <a:t>架設無線網路所需設備</a:t>
            </a:r>
            <a:endParaRPr lang="zh-TW" altLang="en-US" sz="44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2" y="4595510"/>
            <a:ext cx="1802528" cy="1641802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1951103" y="4797152"/>
            <a:ext cx="1825722" cy="510778"/>
          </a:xfrm>
          <a:prstGeom prst="wedgeRoundRectCallout">
            <a:avLst>
              <a:gd name="adj1" fmla="val 44458"/>
              <a:gd name="adj2" fmla="val 119152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latin typeface="+mn-ea"/>
                <a:ea typeface="+mn-ea"/>
              </a:rPr>
              <a:t>無線基地台</a:t>
            </a:r>
            <a:endParaRPr lang="zh-TW" altLang="en-US" sz="2400" b="1" dirty="0">
              <a:latin typeface="+mn-ea"/>
              <a:ea typeface="+mn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808120"/>
              </p:ext>
            </p:extLst>
          </p:nvPr>
        </p:nvGraphicFramePr>
        <p:xfrm>
          <a:off x="684213" y="1295400"/>
          <a:ext cx="7681912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4-3-1 </a:t>
            </a:r>
            <a:r>
              <a:rPr lang="en-US" altLang="en-US" dirty="0" err="1"/>
              <a:t>架設無線網路所需設備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8480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一般狀況下，當</a:t>
            </a:r>
            <a:r>
              <a:rPr lang="zh-TW" altLang="en-US" dirty="0">
                <a:solidFill>
                  <a:srgbClr val="C00000"/>
                </a:solidFill>
              </a:rPr>
              <a:t>無線</a:t>
            </a:r>
            <a:r>
              <a:rPr lang="zh-TW" altLang="en-US" dirty="0" smtClean="0">
                <a:solidFill>
                  <a:srgbClr val="C00000"/>
                </a:solidFill>
              </a:rPr>
              <a:t>基地台</a:t>
            </a:r>
            <a:r>
              <a:rPr lang="zh-TW" altLang="en-US" dirty="0" smtClean="0"/>
              <a:t>架設</a:t>
            </a:r>
            <a:r>
              <a:rPr lang="zh-TW" altLang="en-US" dirty="0"/>
              <a:t>好，並與</a:t>
            </a:r>
            <a:r>
              <a:rPr lang="en-US" altLang="zh-TW" dirty="0"/>
              <a:t>ADSL</a:t>
            </a:r>
            <a:r>
              <a:rPr lang="zh-TW" altLang="en-US" dirty="0"/>
              <a:t>數據機連線後，任何</a:t>
            </a:r>
            <a:r>
              <a:rPr lang="zh-TW" altLang="en-US" dirty="0" smtClean="0"/>
              <a:t>具有無線</a:t>
            </a:r>
            <a:r>
              <a:rPr lang="zh-TW" altLang="en-US" dirty="0"/>
              <a:t>上網功能的電腦或行動裝置，都會偵測到</a:t>
            </a:r>
            <a:r>
              <a:rPr lang="en-US" altLang="zh-TW" dirty="0"/>
              <a:t>AP</a:t>
            </a:r>
            <a:r>
              <a:rPr lang="zh-TW" altLang="en-US" dirty="0"/>
              <a:t>並連上網際網路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若</a:t>
            </a:r>
            <a:r>
              <a:rPr lang="zh-TW" altLang="en-US" dirty="0"/>
              <a:t>沒有連到</a:t>
            </a:r>
            <a:r>
              <a:rPr lang="zh-TW" altLang="en-US" dirty="0" smtClean="0"/>
              <a:t>網路時</a:t>
            </a:r>
            <a:r>
              <a:rPr lang="zh-TW" altLang="en-US" dirty="0"/>
              <a:t>，可以按下「通知區域」上的</a:t>
            </a:r>
            <a:r>
              <a:rPr lang="zh-TW" altLang="en-US" dirty="0" smtClean="0"/>
              <a:t>「 」</a:t>
            </a:r>
            <a:r>
              <a:rPr lang="zh-TW" altLang="en-US" dirty="0"/>
              <a:t>圖示，進行連線即可。</a:t>
            </a:r>
          </a:p>
          <a:p>
            <a:r>
              <a:rPr lang="zh-TW" altLang="en-US" dirty="0"/>
              <a:t>通常架設</a:t>
            </a:r>
            <a:r>
              <a:rPr lang="en-US" altLang="zh-TW" dirty="0"/>
              <a:t>AP</a:t>
            </a:r>
            <a:r>
              <a:rPr lang="zh-TW" altLang="en-US" dirty="0"/>
              <a:t>時都會設定密碼，所以要連上具有密碼的無線網路時，那麼在</a:t>
            </a:r>
            <a:r>
              <a:rPr lang="zh-TW" altLang="en-US" dirty="0" smtClean="0"/>
              <a:t>連線時</a:t>
            </a:r>
            <a:r>
              <a:rPr lang="zh-TW" altLang="en-US" dirty="0"/>
              <a:t>，會要求輸入密碼，密碼輸入完成後，才能進行</a:t>
            </a:r>
            <a:r>
              <a:rPr lang="zh-TW" altLang="en-US" dirty="0" smtClean="0"/>
              <a:t>連線。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4-3-2 </a:t>
            </a:r>
            <a:r>
              <a:rPr lang="zh-TW" altLang="en-US" dirty="0" smtClean="0"/>
              <a:t>連上</a:t>
            </a:r>
            <a:r>
              <a:rPr lang="en-US" altLang="zh-TW" dirty="0" smtClean="0"/>
              <a:t>AP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00" y="3765990"/>
            <a:ext cx="288032" cy="24875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8107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283985"/>
            <a:ext cx="7681912" cy="29647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4-3-2 </a:t>
            </a:r>
            <a:r>
              <a:rPr lang="zh-TW" altLang="en-US" dirty="0"/>
              <a:t>連上</a:t>
            </a:r>
            <a:r>
              <a:rPr lang="en-US" altLang="zh-TW" dirty="0"/>
              <a:t>AP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F5142E0E-24CA-446A-80E1-9CD2F4A58F81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2454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非對稱數位用戶線路</a:t>
            </a:r>
            <a:r>
              <a:rPr lang="en-US" altLang="zh-TW" dirty="0" smtClean="0"/>
              <a:t>(ADSL)</a:t>
            </a:r>
            <a:r>
              <a:rPr lang="zh-TW" altLang="en-US" dirty="0" smtClean="0"/>
              <a:t>是透過現有的電話線路連接至電信局機房，因為其「下載</a:t>
            </a:r>
            <a:r>
              <a:rPr lang="en-US" altLang="zh-TW" dirty="0" smtClean="0"/>
              <a:t>/</a:t>
            </a:r>
            <a:r>
              <a:rPr lang="zh-TW" altLang="en-US" dirty="0" smtClean="0"/>
              <a:t>上傳」的傳輸速率不相同，因此稱為非對稱式。</a:t>
            </a:r>
            <a:endParaRPr lang="en-US" altLang="zh-TW" dirty="0" smtClean="0"/>
          </a:p>
          <a:p>
            <a:r>
              <a:rPr lang="en-US" altLang="zh-TW" dirty="0" smtClean="0"/>
              <a:t>ADSL</a:t>
            </a:r>
            <a:r>
              <a:rPr lang="zh-TW" altLang="en-US" dirty="0" smtClean="0"/>
              <a:t>業者目前提供的傳輸</a:t>
            </a:r>
            <a:r>
              <a:rPr lang="en-US" altLang="zh-TW" dirty="0" smtClean="0"/>
              <a:t>(</a:t>
            </a:r>
            <a:r>
              <a:rPr lang="zh-TW" altLang="en-US" dirty="0" smtClean="0"/>
              <a:t>下載</a:t>
            </a:r>
            <a:r>
              <a:rPr lang="en-US" altLang="zh-TW" dirty="0" smtClean="0"/>
              <a:t>/</a:t>
            </a:r>
            <a:r>
              <a:rPr lang="zh-TW" altLang="en-US" dirty="0" smtClean="0"/>
              <a:t>上傳</a:t>
            </a:r>
            <a:r>
              <a:rPr lang="en-US" altLang="zh-TW" dirty="0" smtClean="0"/>
              <a:t>)</a:t>
            </a:r>
            <a:r>
              <a:rPr lang="zh-TW" altLang="en-US" dirty="0" smtClean="0"/>
              <a:t>速率有：</a:t>
            </a:r>
            <a:r>
              <a:rPr lang="en-US" altLang="zh-TW" dirty="0" smtClean="0"/>
              <a:t>2M/64K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5M/384K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8M/640K</a:t>
            </a:r>
            <a:r>
              <a:rPr lang="zh-TW" altLang="en-US" dirty="0" smtClean="0"/>
              <a:t>等幾種傳輸速率。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4-1-1 ADSL</a:t>
            </a:r>
            <a:r>
              <a:rPr lang="zh-TW" altLang="en-US" smtClean="0"/>
              <a:t>寬頻上網</a:t>
            </a:r>
            <a:endParaRPr lang="zh-TW" altLang="en-US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4-4-1 </a:t>
            </a:r>
            <a:r>
              <a:rPr lang="zh-TW" altLang="en-US" dirty="0" smtClean="0">
                <a:hlinkClick r:id="rId2" action="ppaction://hlinksldjump"/>
              </a:rPr>
              <a:t>電腦名稱及工作群組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4-4-2 </a:t>
            </a:r>
            <a:r>
              <a:rPr lang="zh-TW" altLang="en-US" dirty="0" smtClean="0">
                <a:hlinkClick r:id="rId3" action="ppaction://hlinksldjump"/>
              </a:rPr>
              <a:t>瀏覽區域網路中的電腦</a:t>
            </a:r>
            <a:endParaRPr lang="en-US" altLang="zh-TW" dirty="0" smtClean="0"/>
          </a:p>
          <a:p>
            <a:r>
              <a:rPr lang="en-US" altLang="zh-TW" dirty="0" smtClean="0">
                <a:hlinkClick r:id="rId4" action="ppaction://hlinksldjump"/>
              </a:rPr>
              <a:t>4-4-3 </a:t>
            </a:r>
            <a:r>
              <a:rPr lang="zh-TW" altLang="en-US" dirty="0" smtClean="0">
                <a:hlinkClick r:id="rId4" action="ppaction://hlinksldjump"/>
              </a:rPr>
              <a:t>開啟公用資料夾</a:t>
            </a:r>
            <a:endParaRPr lang="en-US" altLang="zh-TW" dirty="0" smtClean="0"/>
          </a:p>
          <a:p>
            <a:r>
              <a:rPr lang="en-US" altLang="zh-TW" dirty="0" smtClean="0">
                <a:hlinkClick r:id="rId5" action="ppaction://hlinksldjump"/>
              </a:rPr>
              <a:t>4-4-4 </a:t>
            </a:r>
            <a:r>
              <a:rPr lang="zh-TW" altLang="en-US" dirty="0" smtClean="0">
                <a:hlinkClick r:id="rId5" action="ppaction://hlinksldjump"/>
              </a:rPr>
              <a:t>分享指定的資料夾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4-4 </a:t>
            </a:r>
            <a:r>
              <a:rPr lang="zh-TW" altLang="en-US" dirty="0" smtClean="0"/>
              <a:t>使用網路分享檔案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C88318-B9B2-45EB-91C6-B98FAC4C2ECE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4163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一個區域網路中可能會有好幾個工作群組，例如：一個公司有資訊部、</a:t>
            </a:r>
            <a:r>
              <a:rPr lang="zh-TW" altLang="en-US" dirty="0" smtClean="0"/>
              <a:t>會計部</a:t>
            </a:r>
            <a:r>
              <a:rPr lang="zh-TW" altLang="en-US" dirty="0"/>
              <a:t>、行銷部等，而這每一個部門都可以看作是一個工作群組。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4-4-1 </a:t>
            </a:r>
            <a:r>
              <a:rPr lang="zh-TW" altLang="en-US" dirty="0"/>
              <a:t>電腦名稱及工作群</a:t>
            </a:r>
            <a:r>
              <a:rPr lang="zh-TW" altLang="en-US" dirty="0" smtClean="0"/>
              <a:t>組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2" y="3448584"/>
            <a:ext cx="2523793" cy="28083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620" y="3429000"/>
            <a:ext cx="2373842" cy="2808312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4954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4-4-1 </a:t>
            </a:r>
            <a:r>
              <a:rPr lang="zh-TW" altLang="en-US" dirty="0"/>
              <a:t>電腦名稱及工作群組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 rot="1101779">
            <a:off x="201052" y="3247097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  <p:pic>
        <p:nvPicPr>
          <p:cNvPr id="9" name="4-4-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50" y="1295400"/>
            <a:ext cx="7029450" cy="4941888"/>
          </a:xfrm>
        </p:spPr>
      </p:pic>
    </p:spTree>
    <p:extLst>
      <p:ext uri="{BB962C8B-B14F-4D97-AF65-F5344CB8AC3E}">
        <p14:creationId xmlns:p14="http://schemas.microsoft.com/office/powerpoint/2010/main" val="4235266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要瀏覽網路上的電腦時，開啟「本機」，點選「網路」</a:t>
            </a:r>
            <a:r>
              <a:rPr lang="zh-TW" altLang="en-US" dirty="0" smtClean="0"/>
              <a:t>，開啟</a:t>
            </a:r>
            <a:r>
              <a:rPr lang="zh-TW" altLang="en-US" dirty="0"/>
              <a:t>「網路」</a:t>
            </a:r>
            <a:r>
              <a:rPr lang="zh-TW" altLang="en-US" dirty="0" smtClean="0"/>
              <a:t>視窗</a:t>
            </a:r>
            <a:r>
              <a:rPr lang="zh-TW" altLang="en-US" dirty="0"/>
              <a:t>，視窗中就會列出所有該區域網路上的</a:t>
            </a:r>
            <a:r>
              <a:rPr lang="zh-TW" altLang="en-US" dirty="0" smtClean="0"/>
              <a:t>電腦。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4-4-2 </a:t>
            </a:r>
            <a:r>
              <a:rPr lang="zh-TW" altLang="en-US" dirty="0" smtClean="0"/>
              <a:t>瀏覽區域網路中的電腦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322" y="2852936"/>
            <a:ext cx="5619388" cy="32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54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在網路上若要讓其他使用者可以存取自己電腦中的資料時，那麼必須先</a:t>
            </a:r>
            <a:r>
              <a:rPr lang="zh-TW" altLang="en-US" dirty="0" smtClean="0"/>
              <a:t>開啟</a:t>
            </a:r>
            <a:r>
              <a:rPr lang="zh-TW" altLang="en-US" dirty="0"/>
              <a:t>「公用」資料夾，如此，其他使用者才可以進入該資料夾存取檔案。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4-4-3 </a:t>
            </a:r>
            <a:r>
              <a:rPr lang="zh-TW" altLang="en-US" dirty="0" smtClean="0"/>
              <a:t>開啟公用資料夾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3429000"/>
            <a:ext cx="4608512" cy="27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2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4-4-3 </a:t>
            </a:r>
            <a:r>
              <a:rPr lang="zh-TW" altLang="en-US" dirty="0"/>
              <a:t>開啟公用資料夾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 rot="1101779">
            <a:off x="201053" y="3217713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  <p:pic>
        <p:nvPicPr>
          <p:cNvPr id="9" name="4-4-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50" y="1295400"/>
            <a:ext cx="7029450" cy="4941888"/>
          </a:xfrm>
        </p:spPr>
      </p:pic>
    </p:spTree>
    <p:extLst>
      <p:ext uri="{BB962C8B-B14F-4D97-AF65-F5344CB8AC3E}">
        <p14:creationId xmlns:p14="http://schemas.microsoft.com/office/powerpoint/2010/main" val="2870639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除了使用「公用」資料夾分享檔案外，還可以直接分享指定的資料夾，這樣</a:t>
            </a:r>
            <a:r>
              <a:rPr lang="zh-TW" altLang="en-US" dirty="0" smtClean="0"/>
              <a:t>可以</a:t>
            </a:r>
            <a:r>
              <a:rPr lang="zh-TW" altLang="en-US" dirty="0"/>
              <a:t>省去將檔案複製或搬移到「公用」資料夾的動作。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4-4-4 </a:t>
            </a:r>
            <a:r>
              <a:rPr lang="zh-TW" altLang="en-US" dirty="0" smtClean="0"/>
              <a:t>分享指定的資料夾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3307172"/>
            <a:ext cx="3971536" cy="293014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7568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4-4-4 </a:t>
            </a:r>
            <a:r>
              <a:rPr lang="zh-TW" altLang="en-US" dirty="0"/>
              <a:t>分享指定的資料夾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 rot="1101779">
            <a:off x="201053" y="3606726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  <p:pic>
        <p:nvPicPr>
          <p:cNvPr id="9" name="4-4-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650" y="1295400"/>
            <a:ext cx="7029450" cy="4941888"/>
          </a:xfrm>
        </p:spPr>
      </p:pic>
    </p:spTree>
    <p:extLst>
      <p:ext uri="{BB962C8B-B14F-4D97-AF65-F5344CB8AC3E}">
        <p14:creationId xmlns:p14="http://schemas.microsoft.com/office/powerpoint/2010/main" val="738407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4-5-1 </a:t>
            </a:r>
            <a:r>
              <a:rPr lang="zh-TW" altLang="en-US" dirty="0" smtClean="0">
                <a:hlinkClick r:id="rId2" action="ppaction://hlinksldjump"/>
              </a:rPr>
              <a:t>遠端桌面連線設定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4-5-2 </a:t>
            </a:r>
            <a:r>
              <a:rPr lang="zh-TW" altLang="en-US" dirty="0" smtClean="0">
                <a:hlinkClick r:id="rId3" action="ppaction://hlinksldjump"/>
              </a:rPr>
              <a:t>使用遠端桌面連線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4-5 </a:t>
            </a:r>
            <a:r>
              <a:rPr lang="zh-TW" altLang="en-US" dirty="0" smtClean="0"/>
              <a:t>遠端桌面連線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C88318-B9B2-45EB-91C6-B98FAC4C2ECE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948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Windows 10</a:t>
            </a:r>
            <a:r>
              <a:rPr lang="zh-TW" altLang="en-US" dirty="0"/>
              <a:t>中提供了「遠端桌面連線」功能，只要經過設定即可進行遠端</a:t>
            </a:r>
            <a:r>
              <a:rPr lang="zh-TW" altLang="en-US" dirty="0" smtClean="0"/>
              <a:t>連線</a:t>
            </a:r>
            <a:r>
              <a:rPr lang="zh-TW" altLang="en-US" dirty="0"/>
              <a:t>，當要遠端連線到另一台電腦時，被連線的電腦必須先開啟遠端桌面</a:t>
            </a:r>
            <a:r>
              <a:rPr lang="zh-TW" altLang="en-US" dirty="0" smtClean="0"/>
              <a:t>連線。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4-5-1 </a:t>
            </a:r>
            <a:r>
              <a:rPr lang="zh-TW" altLang="en-US" dirty="0"/>
              <a:t>遠端桌面連線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680843"/>
            <a:ext cx="3899773" cy="23530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3680843"/>
            <a:ext cx="2114634" cy="235302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4117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639045"/>
            <a:ext cx="7681912" cy="42545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4-1-1 ADSL</a:t>
            </a:r>
            <a:r>
              <a:rPr lang="zh-TW" altLang="en-US" dirty="0"/>
              <a:t>寬頻上網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F5142E0E-24CA-446A-80E1-9CD2F4A58F81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09993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4-5-1 </a:t>
            </a:r>
            <a:r>
              <a:rPr lang="zh-TW" altLang="en-US" dirty="0"/>
              <a:t>遠端桌面連線設定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11" name="4-5-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365250"/>
            <a:ext cx="7681912" cy="4800600"/>
          </a:xfrm>
        </p:spPr>
      </p:pic>
      <p:sp>
        <p:nvSpPr>
          <p:cNvPr id="6" name="文字方塊 5"/>
          <p:cNvSpPr txBox="1"/>
          <p:nvPr/>
        </p:nvSpPr>
        <p:spPr>
          <a:xfrm rot="1101779">
            <a:off x="201053" y="2939847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1600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當被連線的電腦開啟遠端桌面連線後，即可從其他電腦進行遠端連線了。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4-5-2 </a:t>
            </a:r>
            <a:r>
              <a:rPr lang="zh-TW" altLang="en-US" dirty="0" smtClean="0"/>
              <a:t>使用遠端桌面連線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636912"/>
            <a:ext cx="6239312" cy="34100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2975121"/>
            <a:ext cx="4524375" cy="2733675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4299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4-5-2 </a:t>
            </a:r>
            <a:r>
              <a:rPr lang="zh-TW" altLang="en-US" dirty="0"/>
              <a:t>使用遠端桌面連線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412776"/>
            <a:ext cx="7560842" cy="472552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142E0E-24CA-446A-80E1-9CD2F4A58F81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4612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cap="none" dirty="0" smtClean="0">
                <a:hlinkClick r:id="rId2" action="ppaction://hlinksldjump"/>
              </a:rPr>
              <a:t>4-6-1 4G</a:t>
            </a:r>
            <a:r>
              <a:rPr lang="zh-TW" altLang="en-US" cap="none" dirty="0" smtClean="0">
                <a:hlinkClick r:id="rId2" action="ppaction://hlinksldjump"/>
              </a:rPr>
              <a:t>行動上網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3" action="ppaction://hlinksldjump"/>
              </a:rPr>
              <a:t>4-6-2 Wi-Fi</a:t>
            </a:r>
            <a:r>
              <a:rPr lang="zh-TW" altLang="en-US" cap="none" dirty="0" smtClean="0">
                <a:hlinkClick r:id="rId3" action="ppaction://hlinksldjump"/>
              </a:rPr>
              <a:t>行動上網</a:t>
            </a:r>
            <a:endParaRPr lang="zh-TW" altLang="en-US" cap="none" dirty="0" smtClean="0"/>
          </a:p>
          <a:p>
            <a:r>
              <a:rPr lang="en-US" altLang="zh-TW" cap="none" dirty="0" smtClean="0">
                <a:hlinkClick r:id="rId4" action="ppaction://hlinksldjump"/>
              </a:rPr>
              <a:t>4-6-3 </a:t>
            </a:r>
            <a:r>
              <a:rPr lang="zh-TW" altLang="en-US" cap="none" dirty="0" smtClean="0">
                <a:hlinkClick r:id="rId4" action="ppaction://hlinksldjump"/>
              </a:rPr>
              <a:t>分享行動網路</a:t>
            </a:r>
            <a:endParaRPr lang="en-US" altLang="zh-TW" cap="none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4-6 </a:t>
            </a:r>
            <a:r>
              <a:rPr lang="zh-TW" altLang="en-US" dirty="0" smtClean="0"/>
              <a:t>行動上網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C88318-B9B2-45EB-91C6-B98FAC4C2ECE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4211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當購買智慧型手機或平板電腦時或申請門號時，電信業者通常會詢問是否要</a:t>
            </a:r>
            <a:r>
              <a:rPr lang="zh-TW" altLang="en-US" dirty="0" smtClean="0"/>
              <a:t>一起</a:t>
            </a:r>
            <a:r>
              <a:rPr lang="zh-TW" altLang="en-US" dirty="0"/>
              <a:t>申請行動上網</a:t>
            </a:r>
            <a:r>
              <a:rPr lang="zh-TW" altLang="en-US" dirty="0" smtClean="0"/>
              <a:t>服務。</a:t>
            </a:r>
            <a:endParaRPr lang="en-US" altLang="zh-TW" dirty="0" smtClean="0"/>
          </a:p>
          <a:p>
            <a:r>
              <a:rPr lang="zh-TW" altLang="en-US" dirty="0" smtClean="0"/>
              <a:t>申請</a:t>
            </a:r>
            <a:r>
              <a:rPr lang="zh-TW" altLang="en-US" dirty="0"/>
              <a:t>時，電信</a:t>
            </a:r>
            <a:r>
              <a:rPr lang="zh-TW" altLang="en-US" dirty="0" smtClean="0"/>
              <a:t>業者會</a:t>
            </a:r>
            <a:r>
              <a:rPr lang="zh-TW" altLang="en-US" dirty="0"/>
              <a:t>提供一張</a:t>
            </a:r>
            <a:r>
              <a:rPr lang="en-US" altLang="zh-TW" dirty="0"/>
              <a:t>SIM</a:t>
            </a:r>
            <a:r>
              <a:rPr lang="zh-TW" altLang="en-US" dirty="0"/>
              <a:t>卡，而相關設定也都已經記錄在</a:t>
            </a:r>
            <a:r>
              <a:rPr lang="en-US" altLang="zh-TW" dirty="0"/>
              <a:t>SIM</a:t>
            </a:r>
            <a:r>
              <a:rPr lang="zh-TW" altLang="en-US" dirty="0"/>
              <a:t>卡中，我們只要將</a:t>
            </a:r>
            <a:r>
              <a:rPr lang="en-US" altLang="zh-TW" dirty="0"/>
              <a:t>SIM</a:t>
            </a:r>
            <a:r>
              <a:rPr lang="zh-TW" altLang="en-US" dirty="0"/>
              <a:t>卡</a:t>
            </a:r>
            <a:r>
              <a:rPr lang="zh-TW" altLang="en-US" dirty="0" smtClean="0"/>
              <a:t>插入手機</a:t>
            </a:r>
            <a:r>
              <a:rPr lang="zh-TW" altLang="en-US" dirty="0"/>
              <a:t>內，就可以直接使用行動上網了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4-6-1 </a:t>
            </a:r>
            <a:r>
              <a:rPr lang="en-US" altLang="zh-TW" dirty="0" smtClean="0"/>
              <a:t>4G</a:t>
            </a:r>
            <a:r>
              <a:rPr lang="zh-TW" altLang="en-US" dirty="0" smtClean="0"/>
              <a:t>行動上網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3737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當</a:t>
            </a:r>
            <a:r>
              <a:rPr lang="zh-TW" altLang="en-US" dirty="0"/>
              <a:t>行動裝置連上網路後，於頁面中會</a:t>
            </a:r>
            <a:r>
              <a:rPr lang="zh-TW" altLang="en-US" dirty="0" smtClean="0"/>
              <a:t>出現</a:t>
            </a:r>
            <a:r>
              <a:rPr lang="en-US" altLang="zh-TW" dirty="0" smtClean="0"/>
              <a:t>4G</a:t>
            </a:r>
            <a:r>
              <a:rPr lang="zh-TW" altLang="en-US" dirty="0" smtClean="0"/>
              <a:t>字樣，</a:t>
            </a:r>
            <a:r>
              <a:rPr lang="zh-TW" altLang="en-US" dirty="0"/>
              <a:t>表示正在使用行動</a:t>
            </a:r>
            <a:r>
              <a:rPr lang="zh-TW" altLang="en-US" dirty="0" smtClean="0"/>
              <a:t>網路。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4-6-1 </a:t>
            </a:r>
            <a:r>
              <a:rPr lang="en-US" altLang="zh-TW" dirty="0" smtClean="0"/>
              <a:t>4G</a:t>
            </a:r>
            <a:r>
              <a:rPr lang="zh-TW" altLang="en-US" dirty="0" smtClean="0"/>
              <a:t>行動上網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047" y="2519609"/>
            <a:ext cx="6396235" cy="37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3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 err="1" smtClean="0">
                <a:solidFill>
                  <a:srgbClr val="C00000"/>
                </a:solidFill>
              </a:rPr>
              <a:t>iTaiwan</a:t>
            </a:r>
            <a:r>
              <a:rPr lang="zh-TW" altLang="en-US" dirty="0" smtClean="0">
                <a:solidFill>
                  <a:srgbClr val="C00000"/>
                </a:solidFill>
              </a:rPr>
              <a:t>無線上網服務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政府推出了「</a:t>
            </a:r>
            <a:r>
              <a:rPr lang="en-US" altLang="zh-TW" dirty="0" err="1" smtClean="0"/>
              <a:t>iTaiwan</a:t>
            </a:r>
            <a:r>
              <a:rPr lang="zh-TW" altLang="en-US" dirty="0" smtClean="0"/>
              <a:t>」無線上網服務，讓民眾可以在全省各地的行政機關、臺鐵火車站、各大旅遊景點等，使用免費的無線上網服務。要使用前，可以先至</a:t>
            </a:r>
            <a:r>
              <a:rPr lang="en-US" altLang="zh-TW" dirty="0" err="1" smtClean="0"/>
              <a:t>iTaiwan</a:t>
            </a:r>
            <a:r>
              <a:rPr lang="zh-TW" altLang="en-US" dirty="0" smtClean="0"/>
              <a:t>網站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https://itaiwan.gov.tw</a:t>
            </a:r>
            <a:r>
              <a:rPr lang="en-US" altLang="zh-TW" dirty="0" smtClean="0"/>
              <a:t>) </a:t>
            </a:r>
            <a:r>
              <a:rPr lang="zh-TW" altLang="en-US" dirty="0" smtClean="0"/>
              <a:t>申請帳號及閱讀使用方式。</a:t>
            </a:r>
            <a:endParaRPr lang="en-US" altLang="zh-TW" dirty="0" smtClean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4-6-2 Wi-Fi</a:t>
            </a:r>
            <a:r>
              <a:rPr lang="zh-TW" altLang="en-US" dirty="0" smtClean="0"/>
              <a:t>行動上網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CA10-D739-49AA-8DF6-C7ED3041E832}" type="slidenum">
              <a:rPr lang="en-US" altLang="zh-TW" smtClean="0"/>
              <a:pPr/>
              <a:t>46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327" y="4941168"/>
            <a:ext cx="2724150" cy="162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家用</a:t>
            </a:r>
            <a:r>
              <a:rPr lang="en-US" altLang="zh-TW" dirty="0" smtClean="0">
                <a:solidFill>
                  <a:srgbClr val="C00000"/>
                </a:solidFill>
              </a:rPr>
              <a:t>Wi-Fi</a:t>
            </a:r>
          </a:p>
          <a:p>
            <a:r>
              <a:rPr lang="zh-TW" altLang="en-US" dirty="0" smtClean="0"/>
              <a:t>申請</a:t>
            </a:r>
            <a:r>
              <a:rPr lang="zh-TW" altLang="en-US" dirty="0"/>
              <a:t>時</a:t>
            </a:r>
            <a:r>
              <a:rPr lang="zh-TW" altLang="en-US" dirty="0" smtClean="0"/>
              <a:t>，會</a:t>
            </a:r>
            <a:r>
              <a:rPr lang="zh-TW" altLang="en-US" dirty="0"/>
              <a:t>提供具</a:t>
            </a:r>
            <a:r>
              <a:rPr lang="en-US" altLang="zh-TW" dirty="0"/>
              <a:t>Wi-Fi</a:t>
            </a:r>
            <a:r>
              <a:rPr lang="zh-TW" altLang="en-US" dirty="0"/>
              <a:t>功能之數據機，並有裝機人員協助設定</a:t>
            </a:r>
            <a:r>
              <a:rPr lang="en-US" altLang="zh-TW" dirty="0"/>
              <a:t>SSID(Wi-Fi</a:t>
            </a:r>
            <a:r>
              <a:rPr lang="zh-TW" altLang="en-US" dirty="0"/>
              <a:t>網路名稱</a:t>
            </a:r>
            <a:r>
              <a:rPr lang="en-US" altLang="zh-TW" dirty="0"/>
              <a:t>)</a:t>
            </a:r>
            <a:r>
              <a:rPr lang="zh-TW" altLang="en-US" dirty="0" smtClean="0"/>
              <a:t>和</a:t>
            </a:r>
            <a:r>
              <a:rPr lang="en-US" altLang="zh-TW" dirty="0" smtClean="0"/>
              <a:t>WPA-PSK</a:t>
            </a:r>
            <a:r>
              <a:rPr lang="zh-TW" altLang="en-US" dirty="0"/>
              <a:t>金鑰密碼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申請</a:t>
            </a:r>
            <a:r>
              <a:rPr lang="zh-TW" altLang="en-US" dirty="0"/>
              <a:t>後，只要有</a:t>
            </a:r>
            <a:r>
              <a:rPr lang="en-US" altLang="zh-TW" dirty="0"/>
              <a:t>Wi-Fi</a:t>
            </a:r>
            <a:r>
              <a:rPr lang="zh-TW" altLang="en-US" dirty="0"/>
              <a:t>認證之行動上網裝置，例如：</a:t>
            </a:r>
            <a:r>
              <a:rPr lang="zh-TW" altLang="en-US" dirty="0" smtClean="0"/>
              <a:t>筆記型電腦</a:t>
            </a:r>
            <a:r>
              <a:rPr lang="zh-TW" altLang="en-US" dirty="0"/>
              <a:t>、智慧型手機、平板電腦、遊戲娛樂設備、音樂裝置等，皆可連線上網。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4-6-2 Wi-Fi</a:t>
            </a:r>
            <a:r>
              <a:rPr lang="zh-TW" altLang="en-US" dirty="0" smtClean="0"/>
              <a:t>行動上網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6638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行動裝置自動偵測到可用的</a:t>
            </a:r>
            <a:r>
              <a:rPr lang="en-US" altLang="zh-TW" dirty="0" smtClean="0"/>
              <a:t>Wi-Fi</a:t>
            </a:r>
            <a:r>
              <a:rPr lang="zh-TW" altLang="en-US" dirty="0" smtClean="0"/>
              <a:t>無線</a:t>
            </a:r>
            <a:r>
              <a:rPr lang="zh-TW" altLang="en-US" dirty="0"/>
              <a:t>網路後，選擇要使用</a:t>
            </a:r>
            <a:r>
              <a:rPr lang="zh-TW" altLang="en-US" dirty="0" smtClean="0"/>
              <a:t>的連線</a:t>
            </a:r>
            <a:r>
              <a:rPr lang="zh-TW" altLang="en-US" dirty="0"/>
              <a:t>名稱，並輸入密碼，連線成功後，即可使用</a:t>
            </a:r>
            <a:r>
              <a:rPr lang="en-US" altLang="zh-TW" dirty="0" smtClean="0"/>
              <a:t>Wi-Fi</a:t>
            </a:r>
            <a:r>
              <a:rPr lang="zh-TW" altLang="en-US" dirty="0" smtClean="0"/>
              <a:t>無線</a:t>
            </a:r>
            <a:r>
              <a:rPr lang="zh-TW" altLang="en-US" dirty="0"/>
              <a:t>網路。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4-6-2 </a:t>
            </a:r>
            <a:r>
              <a:rPr lang="en-US" altLang="zh-TW" dirty="0"/>
              <a:t>Wi-Fi</a:t>
            </a:r>
            <a:r>
              <a:rPr lang="zh-TW" altLang="en-US" dirty="0"/>
              <a:t>行動上網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532" y="3356992"/>
            <a:ext cx="5839265" cy="277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35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iOS</a:t>
            </a:r>
            <a:r>
              <a:rPr lang="zh-TW" altLang="en-US" dirty="0">
                <a:solidFill>
                  <a:srgbClr val="C00000"/>
                </a:solidFill>
              </a:rPr>
              <a:t>系統</a:t>
            </a:r>
          </a:p>
          <a:p>
            <a:r>
              <a:rPr lang="zh-TW" altLang="en-US" dirty="0" smtClean="0"/>
              <a:t>進入</a:t>
            </a:r>
            <a:r>
              <a:rPr lang="zh-TW" altLang="en-US" dirty="0"/>
              <a:t>設定選項中，開啟「個人熱點」，</a:t>
            </a:r>
            <a:r>
              <a:rPr lang="en-US" altLang="zh-TW" dirty="0" smtClean="0"/>
              <a:t>iOS</a:t>
            </a:r>
            <a:r>
              <a:rPr lang="zh-TW" altLang="en-US" dirty="0" smtClean="0"/>
              <a:t>系統會</a:t>
            </a:r>
            <a:r>
              <a:rPr lang="zh-TW" altLang="en-US" dirty="0"/>
              <a:t>預設一組連線密碼，使用者輸入此密碼即可連上</a:t>
            </a:r>
            <a:r>
              <a:rPr lang="zh-TW" altLang="en-US" dirty="0" smtClean="0"/>
              <a:t>網路。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4-6-3 </a:t>
            </a:r>
            <a:r>
              <a:rPr lang="zh-TW" altLang="en-US" dirty="0"/>
              <a:t>分享行動</a:t>
            </a:r>
            <a:r>
              <a:rPr lang="zh-TW" altLang="en-US" dirty="0" smtClean="0"/>
              <a:t>網路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067" y="3631565"/>
            <a:ext cx="6870196" cy="260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ADSL</a:t>
            </a:r>
            <a:r>
              <a:rPr lang="zh-TW" altLang="en-US" dirty="0" smtClean="0"/>
              <a:t>上網時，必須具備一台裝有網路卡的桌上型電腦或筆記型電腦、電話線、網路線等，而分歧器及</a:t>
            </a:r>
            <a:r>
              <a:rPr lang="en-US" altLang="zh-TW" dirty="0" smtClean="0"/>
              <a:t>ADSL</a:t>
            </a:r>
            <a:r>
              <a:rPr lang="zh-TW" altLang="en-US" dirty="0" smtClean="0"/>
              <a:t>數據機在申請</a:t>
            </a:r>
            <a:r>
              <a:rPr lang="en-US" altLang="zh-TW" dirty="0" smtClean="0"/>
              <a:t>ADSL</a:t>
            </a:r>
            <a:r>
              <a:rPr lang="zh-TW" altLang="en-US" dirty="0" smtClean="0"/>
              <a:t>時，電信公司會提供。</a:t>
            </a:r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4-1-1 ADSL</a:t>
            </a:r>
            <a:r>
              <a:rPr lang="zh-TW" altLang="en-US" smtClean="0"/>
              <a:t>寬頻上網</a:t>
            </a:r>
            <a:endParaRPr lang="zh-TW" altLang="en-US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1392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Android</a:t>
            </a:r>
            <a:r>
              <a:rPr lang="zh-TW" altLang="en-US" dirty="0">
                <a:solidFill>
                  <a:srgbClr val="C00000"/>
                </a:solidFill>
              </a:rPr>
              <a:t>系統</a:t>
            </a:r>
          </a:p>
          <a:p>
            <a:r>
              <a:rPr lang="zh-TW" altLang="en-US" dirty="0"/>
              <a:t>使用</a:t>
            </a:r>
            <a:r>
              <a:rPr lang="en-US" altLang="zh-TW" dirty="0" smtClean="0"/>
              <a:t>Android</a:t>
            </a:r>
            <a:r>
              <a:rPr lang="zh-TW" altLang="en-US" dirty="0" smtClean="0"/>
              <a:t>系統</a:t>
            </a:r>
            <a:r>
              <a:rPr lang="zh-TW" altLang="en-US" dirty="0"/>
              <a:t>分享網路時，點選「設定→網路和網際網路→無線基地台</a:t>
            </a:r>
            <a:r>
              <a:rPr lang="zh-TW" altLang="en-US" dirty="0" smtClean="0"/>
              <a:t>與網路</a:t>
            </a:r>
            <a:r>
              <a:rPr lang="zh-TW" altLang="en-US" dirty="0"/>
              <a:t>共用」選項，將「</a:t>
            </a:r>
            <a:r>
              <a:rPr lang="en-US" altLang="zh-TW" dirty="0" smtClean="0"/>
              <a:t>Wi-Fi</a:t>
            </a:r>
            <a:r>
              <a:rPr lang="zh-TW" altLang="en-US" dirty="0" smtClean="0"/>
              <a:t>無線</a:t>
            </a:r>
            <a:r>
              <a:rPr lang="zh-TW" altLang="en-US" dirty="0"/>
              <a:t>基地台」選項開啟</a:t>
            </a:r>
            <a:r>
              <a:rPr lang="zh-TW" altLang="en-US" dirty="0" smtClean="0"/>
              <a:t>即可。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4-6-3 </a:t>
            </a:r>
            <a:r>
              <a:rPr lang="zh-TW" altLang="en-US" dirty="0"/>
              <a:t>分享行動網路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F5142E0E-24CA-446A-80E1-9CD2F4A58F81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2372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830797"/>
            <a:ext cx="7681912" cy="387109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4-6-3 </a:t>
            </a:r>
            <a:r>
              <a:rPr lang="zh-TW" altLang="en-US" dirty="0"/>
              <a:t>分享行動網路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4161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zh-TW" altLang="en-US" dirty="0" smtClean="0"/>
              <a:t>纜線數據機</a:t>
            </a:r>
            <a:r>
              <a:rPr lang="en-US" altLang="zh-TW" dirty="0" smtClean="0"/>
              <a:t>(Cable Modem)</a:t>
            </a:r>
            <a:r>
              <a:rPr lang="zh-TW" altLang="en-US" dirty="0" smtClean="0"/>
              <a:t>是</a:t>
            </a:r>
            <a:r>
              <a:rPr lang="zh-TW" altLang="en-US" dirty="0" smtClean="0">
                <a:solidFill>
                  <a:srgbClr val="C00000"/>
                </a:solidFill>
              </a:rPr>
              <a:t>透過有線電視業者現有的有線電視纜線線路系統來連接上網的</a:t>
            </a:r>
            <a:r>
              <a:rPr lang="zh-TW" altLang="en-US" dirty="0" smtClean="0"/>
              <a:t>。</a:t>
            </a:r>
          </a:p>
          <a:p>
            <a:pPr eaLnBrk="1"/>
            <a:r>
              <a:rPr lang="zh-TW" altLang="en-US" dirty="0" smtClean="0"/>
              <a:t>如果該用戶向有線電視系統業者申請使用服務，並連接上有線電視系統，可以額外向有線電視業者申請一組帳號密碼，只要在用戶端處加裝一台「纜線數據機」，即可透過「纜線數據機」享受上網的服務。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 smtClean="0"/>
              <a:t>4-1-2 Cable </a:t>
            </a:r>
            <a:r>
              <a:rPr lang="en-US" altLang="en-US" sz="4400" dirty="0" err="1" smtClean="0"/>
              <a:t>Modem寬頻上網</a:t>
            </a:r>
            <a:endParaRPr lang="zh-TW" altLang="en-US" sz="44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732016"/>
            <a:ext cx="7681912" cy="4068656"/>
          </a:xfrm>
          <a:prstGeom prst="rect">
            <a:avLst/>
          </a:prstGeom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 smtClean="0"/>
              <a:t>4-1-2 Cable </a:t>
            </a:r>
            <a:r>
              <a:rPr lang="en-US" altLang="en-US" sz="4400" dirty="0" err="1" smtClean="0"/>
              <a:t>Modem寬頻上網</a:t>
            </a:r>
            <a:endParaRPr lang="zh-TW" altLang="en-US" sz="44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326295"/>
              </p:ext>
            </p:extLst>
          </p:nvPr>
        </p:nvGraphicFramePr>
        <p:xfrm>
          <a:off x="684213" y="1295400"/>
          <a:ext cx="7681912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 smtClean="0"/>
              <a:t>4-1-2 Cable </a:t>
            </a:r>
            <a:r>
              <a:rPr lang="en-US" altLang="en-US" sz="4400" dirty="0" err="1" smtClean="0"/>
              <a:t>Modem寬頻上網</a:t>
            </a:r>
            <a:endParaRPr lang="zh-TW" altLang="en-US" sz="44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zh-TW" altLang="en-US" smtClean="0"/>
              <a:t>光纖上網是指以光纖電纜作為連接網路的媒介，以提供高速且穩定的上網服務。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4-1-3 </a:t>
            </a:r>
            <a:r>
              <a:rPr lang="zh-TW" altLang="en-US" dirty="0" smtClean="0"/>
              <a:t>光纖上網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50CA10-D739-49AA-8DF6-C7ED3041E832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72" y="2455306"/>
            <a:ext cx="5383075" cy="388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網際網路">
  <a:themeElements>
    <a:clrScheme name="自訂 7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A8EBEF"/>
      </a:hlink>
      <a:folHlink>
        <a:srgbClr val="A0AC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網際網路" id="{E7402E39-4EAB-4CA8-A087-4645542AEB4C}" vid="{03845439-27CA-45A2-B8C6-6CD6B95B1AA4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911</TotalTime>
  <Words>2312</Words>
  <Application>Microsoft Office PowerPoint</Application>
  <PresentationFormat>如螢幕大小 (4:3)</PresentationFormat>
  <Paragraphs>203</Paragraphs>
  <Slides>51</Slides>
  <Notes>2</Notes>
  <HiddenSlides>0</HiddenSlides>
  <MMClips>5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8" baseType="lpstr">
      <vt:lpstr>微軟正黑體</vt:lpstr>
      <vt:lpstr>新細明體</vt:lpstr>
      <vt:lpstr>Arial</vt:lpstr>
      <vt:lpstr>Calibri</vt:lpstr>
      <vt:lpstr>Trebuchet MS</vt:lpstr>
      <vt:lpstr>Wingdings</vt:lpstr>
      <vt:lpstr>網際網路</vt:lpstr>
      <vt:lpstr>CHAPTER04 網路的連線方式</vt:lpstr>
      <vt:lpstr>4-1 寬頻上網方式</vt:lpstr>
      <vt:lpstr>4-1-1 ADSL寬頻上網</vt:lpstr>
      <vt:lpstr>4-1-1 ADSL寬頻上網</vt:lpstr>
      <vt:lpstr>4-1-1 ADSL寬頻上網</vt:lpstr>
      <vt:lpstr>4-1-2 Cable Modem寬頻上網</vt:lpstr>
      <vt:lpstr>4-1-2 Cable Modem寬頻上網</vt:lpstr>
      <vt:lpstr>4-1-2 Cable Modem寬頻上網</vt:lpstr>
      <vt:lpstr>4-1-3 光纖上網</vt:lpstr>
      <vt:lpstr>4-1-3 光纖上網</vt:lpstr>
      <vt:lpstr>4-1-3 光纖上網</vt:lpstr>
      <vt:lpstr>4-1-4 專線上網</vt:lpstr>
      <vt:lpstr>4-1-4 專線上網</vt:lpstr>
      <vt:lpstr>4-1-4 專線上網</vt:lpstr>
      <vt:lpstr>4-1-5 向ISP申請寬頻上網服務</vt:lpstr>
      <vt:lpstr>4-1-5 向ISP申請寬頻上網服務</vt:lpstr>
      <vt:lpstr>4-1-5 向ISP申請寬頻上網服務</vt:lpstr>
      <vt:lpstr>4-2 寬頻上網連線設定</vt:lpstr>
      <vt:lpstr>4-2 寬頻上網連線設定</vt:lpstr>
      <vt:lpstr>4-2-1 非固定制連線設定</vt:lpstr>
      <vt:lpstr>4-2-2 固定制連線設定</vt:lpstr>
      <vt:lpstr>4-2-2 固定制連線設定</vt:lpstr>
      <vt:lpstr>4-3 無線網路上網</vt:lpstr>
      <vt:lpstr>4-3 無線網路上網</vt:lpstr>
      <vt:lpstr>4-3-1 架設無線網路所需設備</vt:lpstr>
      <vt:lpstr>4-3-1 架設無線網路所需設備</vt:lpstr>
      <vt:lpstr>4-3-1 架設無線網路所需設備</vt:lpstr>
      <vt:lpstr>4-3-2 連上AP</vt:lpstr>
      <vt:lpstr>4-3-2 連上AP</vt:lpstr>
      <vt:lpstr>4-4 使用網路分享檔案</vt:lpstr>
      <vt:lpstr>4-4-1 電腦名稱及工作群組</vt:lpstr>
      <vt:lpstr>4-4-1 電腦名稱及工作群組</vt:lpstr>
      <vt:lpstr>4-4-2 瀏覽區域網路中的電腦</vt:lpstr>
      <vt:lpstr>4-4-3 開啟公用資料夾</vt:lpstr>
      <vt:lpstr>4-4-3 開啟公用資料夾</vt:lpstr>
      <vt:lpstr>4-4-4 分享指定的資料夾</vt:lpstr>
      <vt:lpstr>4-4-4 分享指定的資料夾</vt:lpstr>
      <vt:lpstr>4-5 遠端桌面連線</vt:lpstr>
      <vt:lpstr>4-5-1 遠端桌面連線設定</vt:lpstr>
      <vt:lpstr>4-5-1 遠端桌面連線設定</vt:lpstr>
      <vt:lpstr>4-5-2 使用遠端桌面連線</vt:lpstr>
      <vt:lpstr>4-5-2 使用遠端桌面連線</vt:lpstr>
      <vt:lpstr>4-6 行動上網</vt:lpstr>
      <vt:lpstr>4-6-1 4G行動上網</vt:lpstr>
      <vt:lpstr>4-6-1 4G行動上網</vt:lpstr>
      <vt:lpstr>4-6-2 Wi-Fi行動上網</vt:lpstr>
      <vt:lpstr>4-6-2 Wi-Fi行動上網</vt:lpstr>
      <vt:lpstr>4-6-2 Wi-Fi行動上網</vt:lpstr>
      <vt:lpstr>4-6-3 分享行動網路</vt:lpstr>
      <vt:lpstr>4-6-3 分享行動網路</vt:lpstr>
      <vt:lpstr>4-6-3 分享行動網路</vt:lpstr>
    </vt:vector>
  </TitlesOfParts>
  <Company>chwa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CHAPTER04</dc:title>
  <dc:creator>王小桃</dc:creator>
  <cp:lastModifiedBy>王小桃</cp:lastModifiedBy>
  <cp:revision>60</cp:revision>
  <dcterms:created xsi:type="dcterms:W3CDTF">2011-03-29T08:04:00Z</dcterms:created>
  <dcterms:modified xsi:type="dcterms:W3CDTF">2020-05-02T01:08:41Z</dcterms:modified>
</cp:coreProperties>
</file>